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drawings/drawing7.xml" ContentType="application/vnd.openxmlformats-officedocument.drawingml.chartshapes+xml"/>
  <Override PartName="/ppt/charts/chart12.xml" ContentType="application/vnd.openxmlformats-officedocument.drawingml.chart+xml"/>
  <Override PartName="/ppt/drawings/drawing8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drawings/drawing9.xml" ContentType="application/vnd.openxmlformats-officedocument.drawingml.chartshapes+xml"/>
  <Override PartName="/ppt/charts/chart16.xml" ContentType="application/vnd.openxmlformats-officedocument.drawingml.chart+xml"/>
  <Override PartName="/ppt/drawings/drawing10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drawings/drawing11.xml" ContentType="application/vnd.openxmlformats-officedocument.drawingml.chartshapes+xml"/>
  <Override PartName="/ppt/charts/chart18.xml" ContentType="application/vnd.openxmlformats-officedocument.drawingml.chart+xml"/>
  <Override PartName="/ppt/drawings/drawing12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9.xml" ContentType="application/vnd.openxmlformats-officedocument.drawingml.chart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notesSlides/notesSlide17.xml" ContentType="application/vnd.openxmlformats-officedocument.presentationml.notesSlide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charts/chart22.xml" ContentType="application/vnd.openxmlformats-officedocument.drawingml.chart+xml"/>
  <Override PartName="/ppt/drawings/drawing14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23.xml" ContentType="application/vnd.openxmlformats-officedocument.drawingml.chart+xml"/>
  <Override PartName="/ppt/drawings/drawing15.xml" ContentType="application/vnd.openxmlformats-officedocument.drawingml.chartshapes+xml"/>
  <Override PartName="/ppt/charts/chart24.xml" ContentType="application/vnd.openxmlformats-officedocument.drawingml.chart+xml"/>
  <Override PartName="/ppt/drawings/drawing16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5.xml" ContentType="application/vnd.openxmlformats-officedocument.drawingml.chart+xml"/>
  <Override PartName="/ppt/notesSlides/notesSlide20.xml" ContentType="application/vnd.openxmlformats-officedocument.presentationml.notesSlide+xml"/>
  <Override PartName="/ppt/charts/chart26.xml" ContentType="application/vnd.openxmlformats-officedocument.drawingml.chart+xml"/>
  <Override PartName="/ppt/notesSlides/notesSlide21.xml" ContentType="application/vnd.openxmlformats-officedocument.presentationml.notesSlide+xml"/>
  <Override PartName="/ppt/charts/chart27.xml" ContentType="application/vnd.openxmlformats-officedocument.drawingml.chart+xml"/>
  <Override PartName="/ppt/drawings/drawing17.xml" ContentType="application/vnd.openxmlformats-officedocument.drawingml.chartshapes+xml"/>
  <Override PartName="/ppt/charts/chart28.xml" ContentType="application/vnd.openxmlformats-officedocument.drawingml.chart+xml"/>
  <Override PartName="/ppt/drawings/drawing18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29.xml" ContentType="application/vnd.openxmlformats-officedocument.drawingml.chart+xml"/>
  <Override PartName="/ppt/drawings/drawing19.xml" ContentType="application/vnd.openxmlformats-officedocument.drawingml.chartshapes+xml"/>
  <Override PartName="/ppt/charts/chart30.xml" ContentType="application/vnd.openxmlformats-officedocument.drawingml.chart+xml"/>
  <Override PartName="/ppt/drawings/drawing20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31.xml" ContentType="application/vnd.openxmlformats-officedocument.drawingml.chart+xml"/>
  <Override PartName="/ppt/notesSlides/notesSlide24.xml" ContentType="application/vnd.openxmlformats-officedocument.presentationml.notesSlide+xml"/>
  <Override PartName="/ppt/charts/chart32.xml" ContentType="application/vnd.openxmlformats-officedocument.drawingml.chart+xml"/>
  <Override PartName="/ppt/notesSlides/notesSlide25.xml" ContentType="application/vnd.openxmlformats-officedocument.presentationml.notesSlide+xml"/>
  <Override PartName="/ppt/charts/chart33.xml" ContentType="application/vnd.openxmlformats-officedocument.drawingml.chart+xml"/>
  <Override PartName="/ppt/drawings/drawing21.xml" ContentType="application/vnd.openxmlformats-officedocument.drawingml.chartshapes+xml"/>
  <Override PartName="/ppt/charts/chart34.xml" ContentType="application/vnd.openxmlformats-officedocument.drawingml.chart+xml"/>
  <Override PartName="/ppt/drawings/drawing22.xml" ContentType="application/vnd.openxmlformats-officedocument.drawingml.chartshapes+xml"/>
  <Override PartName="/ppt/notesSlides/notesSlide26.xml" ContentType="application/vnd.openxmlformats-officedocument.presentationml.notesSlide+xml"/>
  <Override PartName="/ppt/charts/chart35.xml" ContentType="application/vnd.openxmlformats-officedocument.drawingml.chart+xml"/>
  <Override PartName="/ppt/notesSlides/notesSlide27.xml" ContentType="application/vnd.openxmlformats-officedocument.presentationml.notesSlide+xml"/>
  <Override PartName="/ppt/charts/chart36.xml" ContentType="application/vnd.openxmlformats-officedocument.drawingml.chart+xml"/>
  <Override PartName="/ppt/notesSlides/notesSlide28.xml" ContentType="application/vnd.openxmlformats-officedocument.presentationml.notesSlide+xml"/>
  <Override PartName="/ppt/charts/chart37.xml" ContentType="application/vnd.openxmlformats-officedocument.drawingml.chart+xml"/>
  <Override PartName="/ppt/drawings/drawing23.xml" ContentType="application/vnd.openxmlformats-officedocument.drawingml.chartshapes+xml"/>
  <Override PartName="/ppt/charts/chart38.xml" ContentType="application/vnd.openxmlformats-officedocument.drawingml.chart+xml"/>
  <Override PartName="/ppt/drawings/drawing24.xml" ContentType="application/vnd.openxmlformats-officedocument.drawingml.chartshapes+xml"/>
  <Override PartName="/ppt/notesSlides/notesSlide29.xml" ContentType="application/vnd.openxmlformats-officedocument.presentationml.notesSlide+xml"/>
  <Override PartName="/ppt/charts/chart39.xml" ContentType="application/vnd.openxmlformats-officedocument.drawingml.chart+xml"/>
  <Override PartName="/ppt/drawings/drawing25.xml" ContentType="application/vnd.openxmlformats-officedocument.drawingml.chartshapes+xml"/>
  <Override PartName="/ppt/charts/chart40.xml" ContentType="application/vnd.openxmlformats-officedocument.drawingml.chart+xml"/>
  <Override PartName="/ppt/drawings/drawing26.xml" ContentType="application/vnd.openxmlformats-officedocument.drawingml.chartshapes+xml"/>
  <Override PartName="/ppt/notesSlides/notesSlide30.xml" ContentType="application/vnd.openxmlformats-officedocument.presentationml.notesSlide+xml"/>
  <Override PartName="/ppt/charts/chart41.xml" ContentType="application/vnd.openxmlformats-officedocument.drawingml.chart+xml"/>
  <Override PartName="/ppt/notesSlides/notesSlide31.xml" ContentType="application/vnd.openxmlformats-officedocument.presentationml.notesSlide+xml"/>
  <Override PartName="/ppt/charts/chart42.xml" ContentType="application/vnd.openxmlformats-officedocument.drawingml.chart+xml"/>
  <Override PartName="/ppt/notesSlides/notesSlide32.xml" ContentType="application/vnd.openxmlformats-officedocument.presentationml.notesSlide+xml"/>
  <Override PartName="/ppt/charts/chart43.xml" ContentType="application/vnd.openxmlformats-officedocument.drawingml.chart+xml"/>
  <Override PartName="/ppt/drawings/drawing27.xml" ContentType="application/vnd.openxmlformats-officedocument.drawingml.chartshapes+xml"/>
  <Override PartName="/ppt/charts/chart44.xml" ContentType="application/vnd.openxmlformats-officedocument.drawingml.chart+xml"/>
  <Override PartName="/ppt/drawings/drawing28.xml" ContentType="application/vnd.openxmlformats-officedocument.drawingml.chartshapes+xml"/>
  <Override PartName="/ppt/notesSlides/notesSlide33.xml" ContentType="application/vnd.openxmlformats-officedocument.presentationml.notesSlide+xml"/>
  <Override PartName="/ppt/charts/chart45.xml" ContentType="application/vnd.openxmlformats-officedocument.drawingml.chart+xml"/>
  <Override PartName="/ppt/notesSlides/notesSlide34.xml" ContentType="application/vnd.openxmlformats-officedocument.presentationml.notesSlide+xml"/>
  <Override PartName="/ppt/charts/chart46.xml" ContentType="application/vnd.openxmlformats-officedocument.drawingml.chart+xml"/>
  <Override PartName="/ppt/drawings/drawing29.xml" ContentType="application/vnd.openxmlformats-officedocument.drawingml.chartshapes+xml"/>
  <Override PartName="/ppt/charts/chart47.xml" ContentType="application/vnd.openxmlformats-officedocument.drawingml.chart+xml"/>
  <Override PartName="/ppt/drawings/drawing30.xml" ContentType="application/vnd.openxmlformats-officedocument.drawingml.chartshapes+xml"/>
  <Override PartName="/ppt/notesSlides/notesSlide35.xml" ContentType="application/vnd.openxmlformats-officedocument.presentationml.notesSlide+xml"/>
  <Override PartName="/ppt/charts/chart48.xml" ContentType="application/vnd.openxmlformats-officedocument.drawingml.chart+xml"/>
  <Override PartName="/ppt/drawings/drawing31.xml" ContentType="application/vnd.openxmlformats-officedocument.drawingml.chartshapes+xml"/>
  <Override PartName="/ppt/charts/chart49.xml" ContentType="application/vnd.openxmlformats-officedocument.drawingml.chart+xml"/>
  <Override PartName="/ppt/drawings/drawing32.xml" ContentType="application/vnd.openxmlformats-officedocument.drawingml.chartshapes+xml"/>
  <Override PartName="/ppt/notesSlides/notesSlide36.xml" ContentType="application/vnd.openxmlformats-officedocument.presentationml.notesSlide+xml"/>
  <Override PartName="/ppt/charts/chart50.xml" ContentType="application/vnd.openxmlformats-officedocument.drawingml.chart+xml"/>
  <Override PartName="/ppt/drawings/drawing33.xml" ContentType="application/vnd.openxmlformats-officedocument.drawingml.chartshapes+xml"/>
  <Override PartName="/ppt/charts/chart51.xml" ContentType="application/vnd.openxmlformats-officedocument.drawingml.chart+xml"/>
  <Override PartName="/ppt/drawings/drawing34.xml" ContentType="application/vnd.openxmlformats-officedocument.drawingml.chartshapes+xml"/>
  <Override PartName="/ppt/notesSlides/notesSlide37.xml" ContentType="application/vnd.openxmlformats-officedocument.presentationml.notesSlide+xml"/>
  <Override PartName="/ppt/charts/chart52.xml" ContentType="application/vnd.openxmlformats-officedocument.drawingml.chart+xml"/>
  <Override PartName="/ppt/notesSlides/notesSlide38.xml" ContentType="application/vnd.openxmlformats-officedocument.presentationml.notesSlide+xml"/>
  <Override PartName="/ppt/charts/chart53.xml" ContentType="application/vnd.openxmlformats-officedocument.drawingml.chart+xml"/>
  <Override PartName="/ppt/drawings/drawing35.xml" ContentType="application/vnd.openxmlformats-officedocument.drawingml.chartshapes+xml"/>
  <Override PartName="/ppt/charts/chart54.xml" ContentType="application/vnd.openxmlformats-officedocument.drawingml.chart+xml"/>
  <Override PartName="/ppt/drawings/drawing36.xml" ContentType="application/vnd.openxmlformats-officedocument.drawingml.chartshapes+xml"/>
  <Override PartName="/ppt/notesSlides/notesSlide39.xml" ContentType="application/vnd.openxmlformats-officedocument.presentationml.notesSlide+xml"/>
  <Override PartName="/ppt/charts/chart55.xml" ContentType="application/vnd.openxmlformats-officedocument.drawingml.chart+xml"/>
  <Override PartName="/ppt/notesSlides/notesSlide40.xml" ContentType="application/vnd.openxmlformats-officedocument.presentationml.notesSlide+xml"/>
  <Override PartName="/ppt/charts/chart56.xml" ContentType="application/vnd.openxmlformats-officedocument.drawingml.chart+xml"/>
  <Override PartName="/ppt/drawings/drawing37.xml" ContentType="application/vnd.openxmlformats-officedocument.drawingml.chartshapes+xml"/>
  <Override PartName="/ppt/charts/chart57.xml" ContentType="application/vnd.openxmlformats-officedocument.drawingml.chart+xml"/>
  <Override PartName="/ppt/drawings/drawing38.xml" ContentType="application/vnd.openxmlformats-officedocument.drawingml.chartshapes+xml"/>
  <Override PartName="/ppt/notesSlides/notesSlide41.xml" ContentType="application/vnd.openxmlformats-officedocument.presentationml.notesSlide+xml"/>
  <Override PartName="/ppt/charts/chart58.xml" ContentType="application/vnd.openxmlformats-officedocument.drawingml.chart+xml"/>
  <Override PartName="/ppt/notesSlides/notesSlide42.xml" ContentType="application/vnd.openxmlformats-officedocument.presentationml.notesSlide+xml"/>
  <Override PartName="/ppt/charts/chart59.xml" ContentType="application/vnd.openxmlformats-officedocument.drawingml.chart+xml"/>
  <Override PartName="/ppt/drawings/drawing39.xml" ContentType="application/vnd.openxmlformats-officedocument.drawingml.chartshapes+xml"/>
  <Override PartName="/ppt/charts/chart60.xml" ContentType="application/vnd.openxmlformats-officedocument.drawingml.chart+xml"/>
  <Override PartName="/ppt/drawings/drawing40.xml" ContentType="application/vnd.openxmlformats-officedocument.drawingml.chartshapes+xml"/>
  <Override PartName="/ppt/notesSlides/notesSlide43.xml" ContentType="application/vnd.openxmlformats-officedocument.presentationml.notesSlide+xml"/>
  <Override PartName="/ppt/charts/chart61.xml" ContentType="application/vnd.openxmlformats-officedocument.drawingml.chart+xml"/>
  <Override PartName="/ppt/drawings/drawing41.xml" ContentType="application/vnd.openxmlformats-officedocument.drawingml.chartshapes+xml"/>
  <Override PartName="/ppt/charts/chart62.xml" ContentType="application/vnd.openxmlformats-officedocument.drawingml.chart+xml"/>
  <Override PartName="/ppt/drawings/drawing42.xml" ContentType="application/vnd.openxmlformats-officedocument.drawingml.chartshapes+xml"/>
  <Override PartName="/ppt/notesSlides/notesSlide44.xml" ContentType="application/vnd.openxmlformats-officedocument.presentationml.notesSlide+xml"/>
  <Override PartName="/ppt/charts/chart63.xml" ContentType="application/vnd.openxmlformats-officedocument.drawingml.chart+xml"/>
  <Override PartName="/ppt/notesSlides/notesSlide45.xml" ContentType="application/vnd.openxmlformats-officedocument.presentationml.notesSlide+xml"/>
  <Override PartName="/ppt/charts/chart64.xml" ContentType="application/vnd.openxmlformats-officedocument.drawingml.chart+xml"/>
  <Override PartName="/ppt/notesSlides/notesSlide46.xml" ContentType="application/vnd.openxmlformats-officedocument.presentationml.notesSlide+xml"/>
  <Override PartName="/ppt/charts/chart65.xml" ContentType="application/vnd.openxmlformats-officedocument.drawingml.chart+xml"/>
  <Override PartName="/ppt/drawings/drawing43.xml" ContentType="application/vnd.openxmlformats-officedocument.drawingml.chartshapes+xml"/>
  <Override PartName="/ppt/charts/chart66.xml" ContentType="application/vnd.openxmlformats-officedocument.drawingml.chart+xml"/>
  <Override PartName="/ppt/drawings/drawing44.xml" ContentType="application/vnd.openxmlformats-officedocument.drawingml.chartshapes+xml"/>
  <Override PartName="/ppt/notesSlides/notesSlide47.xml" ContentType="application/vnd.openxmlformats-officedocument.presentationml.notesSlide+xml"/>
  <Override PartName="/ppt/charts/chart67.xml" ContentType="application/vnd.openxmlformats-officedocument.drawingml.chart+xml"/>
  <Override PartName="/ppt/drawings/drawing45.xml" ContentType="application/vnd.openxmlformats-officedocument.drawingml.chartshapes+xml"/>
  <Override PartName="/ppt/charts/chart68.xml" ContentType="application/vnd.openxmlformats-officedocument.drawingml.chart+xml"/>
  <Override PartName="/ppt/drawings/drawing46.xml" ContentType="application/vnd.openxmlformats-officedocument.drawingml.chartshapes+xml"/>
  <Override PartName="/ppt/notesSlides/notesSlide48.xml" ContentType="application/vnd.openxmlformats-officedocument.presentationml.notesSlide+xml"/>
  <Override PartName="/ppt/charts/chart69.xml" ContentType="application/vnd.openxmlformats-officedocument.drawingml.chart+xml"/>
  <Override PartName="/ppt/drawings/drawing47.xml" ContentType="application/vnd.openxmlformats-officedocument.drawingml.chartshapes+xml"/>
  <Override PartName="/ppt/charts/chart70.xml" ContentType="application/vnd.openxmlformats-officedocument.drawingml.chart+xml"/>
  <Override PartName="/ppt/notesSlides/notesSlide49.xml" ContentType="application/vnd.openxmlformats-officedocument.presentationml.notesSlide+xml"/>
  <Override PartName="/ppt/charts/chart71.xml" ContentType="application/vnd.openxmlformats-officedocument.drawingml.chart+xml"/>
  <Override PartName="/ppt/drawings/drawing48.xml" ContentType="application/vnd.openxmlformats-officedocument.drawingml.chartshapes+xml"/>
  <Override PartName="/ppt/charts/chart72.xml" ContentType="application/vnd.openxmlformats-officedocument.drawingml.chart+xml"/>
  <Override PartName="/ppt/notesSlides/notesSlide50.xml" ContentType="application/vnd.openxmlformats-officedocument.presentationml.notesSlide+xml"/>
  <Override PartName="/ppt/charts/chart73.xml" ContentType="application/vnd.openxmlformats-officedocument.drawingml.chart+xml"/>
  <Override PartName="/ppt/drawings/drawing49.xml" ContentType="application/vnd.openxmlformats-officedocument.drawingml.chartshapes+xml"/>
  <Override PartName="/ppt/charts/chart7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3"/>
  </p:notesMasterIdLst>
  <p:handoutMasterIdLst>
    <p:handoutMasterId r:id="rId54"/>
  </p:handoutMasterIdLst>
  <p:sldIdLst>
    <p:sldId id="271" r:id="rId2"/>
    <p:sldId id="639" r:id="rId3"/>
    <p:sldId id="640" r:id="rId4"/>
    <p:sldId id="597" r:id="rId5"/>
    <p:sldId id="598" r:id="rId6"/>
    <p:sldId id="567" r:id="rId7"/>
    <p:sldId id="568" r:id="rId8"/>
    <p:sldId id="599" r:id="rId9"/>
    <p:sldId id="600" r:id="rId10"/>
    <p:sldId id="575" r:id="rId11"/>
    <p:sldId id="576" r:id="rId12"/>
    <p:sldId id="601" r:id="rId13"/>
    <p:sldId id="602" r:id="rId14"/>
    <p:sldId id="579" r:id="rId15"/>
    <p:sldId id="580" r:id="rId16"/>
    <p:sldId id="603" r:id="rId17"/>
    <p:sldId id="604" r:id="rId18"/>
    <p:sldId id="583" r:id="rId19"/>
    <p:sldId id="584" r:id="rId20"/>
    <p:sldId id="605" r:id="rId21"/>
    <p:sldId id="606" r:id="rId22"/>
    <p:sldId id="587" r:id="rId23"/>
    <p:sldId id="588" r:id="rId24"/>
    <p:sldId id="607" r:id="rId25"/>
    <p:sldId id="608" r:id="rId26"/>
    <p:sldId id="609" r:id="rId27"/>
    <p:sldId id="610" r:id="rId28"/>
    <p:sldId id="611" r:id="rId29"/>
    <p:sldId id="612" r:id="rId30"/>
    <p:sldId id="613" r:id="rId31"/>
    <p:sldId id="614" r:id="rId32"/>
    <p:sldId id="616" r:id="rId33"/>
    <p:sldId id="618" r:id="rId34"/>
    <p:sldId id="619" r:id="rId35"/>
    <p:sldId id="620" r:id="rId36"/>
    <p:sldId id="641" r:id="rId37"/>
    <p:sldId id="621" r:id="rId38"/>
    <p:sldId id="622" r:id="rId39"/>
    <p:sldId id="623" r:id="rId40"/>
    <p:sldId id="624" r:id="rId41"/>
    <p:sldId id="625" r:id="rId42"/>
    <p:sldId id="632" r:id="rId43"/>
    <p:sldId id="626" r:id="rId44"/>
    <p:sldId id="631" r:id="rId45"/>
    <p:sldId id="627" r:id="rId46"/>
    <p:sldId id="628" r:id="rId47"/>
    <p:sldId id="629" r:id="rId48"/>
    <p:sldId id="630" r:id="rId49"/>
    <p:sldId id="633" r:id="rId50"/>
    <p:sldId id="634" r:id="rId51"/>
    <p:sldId id="635" r:id="rId52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3300"/>
    <a:srgbClr val="006699"/>
    <a:srgbClr val="99FFCC"/>
    <a:srgbClr val="00FFFF"/>
    <a:srgbClr val="66CCFF"/>
    <a:srgbClr val="FF9966"/>
    <a:srgbClr val="9966FF"/>
    <a:srgbClr val="FF5A33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429" autoAdjust="0"/>
  </p:normalViewPr>
  <p:slideViewPr>
    <p:cSldViewPr>
      <p:cViewPr varScale="1">
        <p:scale>
          <a:sx n="109" d="100"/>
          <a:sy n="109" d="100"/>
        </p:scale>
        <p:origin x="4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2UFGD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2UFGD.xlsx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\\zeus\Indicadores-Gestao\PROAE\2015_Relat&#243;rio%20de%20Indicadores%20da%20PROAE%20-%202UFGD.xlsx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\\zeus\Indicadores-Gestao\PROAE\2015_Relat&#243;rio%20de%20Indicadores%20da%20PROAE%20-%202UFGD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2UFGD.xlsx" TargetMode="Externa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\\zeus\Indicadores-Gestao\PROAE\2015_Relat&#243;rio%20de%20Indicadores%20da%20PROAE%20-%202UFGD.xlsx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\\zeus\Indicadores-Gestao\PROAE\2015_Relat&#243;rio%20de%20Indicadores%20da%20PROAE%20-%202UFGD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langa\Desktop\Indicadores%20PROAE\2015_Relat&#243;rio%20de%20Indicadores%20da%20PROAE%20-%202UFGD.xlsx" TargetMode="Externa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C:\Users\fernandalanga\Desktop\Indicadores%20PROAE\2015_Relat&#243;rio%20de%20Indicadores%20da%20PROAE%20-%202UFGD.xlsx" TargetMode="Externa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C:\Users\fernandalanga\Desktop\Indicadores%20PROAE\2015_Relat&#243;rio%20de%20Indicadores%20da%20PROAE%20-%202UFGD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langa\Desktop\Indicadores%20PROAE\2015_Relat&#243;rio%20de%20Indicadores%20da%20PROAE%20-%202UFGD.xlsx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oleObject" Target="file:///C:\Users\fernandalanga\Desktop\Indicadores%20PROAE\2015_Relat&#243;rio%20de%20Indicadores%20da%20PROAE%20-%202UFGD.xlsx" TargetMode="Externa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oleObject" Target="file:///\\zeus\Indicadores-Gestao\PROAE\2015_Relat&#243;rio%20de%20Indicadores%20da%20PROAE%20-%203UFGD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6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oleObject" Target="file:///C:\Users\fernandalanga\Desktop\Indicadores%20PROAE\2015_Relat&#243;rio%20de%20Indicadores%20da%20PROAE%20-%202UFG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langa\Desktop\Indicadores%20PROAE\2015_Relat&#243;rio%20de%20Indicadores%20da%20PROAE%20-%202UFGD.xlsx" TargetMode="External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oleObject" Target="file:///C:\Users\fernandalanga\Desktop\Indicadores%20PROAE\2015_Relat&#243;rio%20de%20Indicadores%20da%20PROAE%20-%202UFGD.xlsx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langa\Desktop\Indicadores%20PROAE\2015_Relat&#243;rio%20de%20Indicadores%20da%20PROAE%20-%202UFGD.xlsx" TargetMode="External"/></Relationships>
</file>

<file path=ppt/charts/_rels/chart7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oleObject" Target="file:///C:\Users\fernandalanga\Desktop\Indicadores%20PROAE\2015_Relat&#243;rio%20de%20Indicadores%20da%20PROAE%20-%202UFGD.xlsx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langa\Desktop\Indicadores%20PROAE\2015_Relat&#243;rio%20de%20Indicadores%20da%20PROAE%20-%202UFG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zeus\Indicadores-Gestao\PROAE\2015_Relat&#243;rio%20de%20Indicadores%20da%20PROAE%20-%201UFG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bolsa_auxílio_finan_moradia!$E$45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 w="50800">
              <a:noFill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E7D-432E-901E-8B02964752DE}"/>
              </c:ext>
            </c:extLst>
          </c:dPt>
          <c:cat>
            <c:numRef>
              <c:f>bolsa_auxílio_finan_moradia!$F$10:$Q$10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bolsa_auxílio_finan_moradia!$F$45:$Q$45</c:f>
              <c:numCache>
                <c:formatCode>General</c:formatCode>
                <c:ptCount val="12"/>
                <c:pt idx="0">
                  <c:v>25</c:v>
                </c:pt>
                <c:pt idx="1">
                  <c:v>25</c:v>
                </c:pt>
                <c:pt idx="2">
                  <c:v>23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26</c:v>
                </c:pt>
                <c:pt idx="9">
                  <c:v>26</c:v>
                </c:pt>
                <c:pt idx="10">
                  <c:v>24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7D-432E-901E-8B02964752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76646272"/>
        <c:axId val="76647808"/>
        <c:axId val="0"/>
      </c:bar3DChart>
      <c:dateAx>
        <c:axId val="7664627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76647808"/>
        <c:crosses val="autoZero"/>
        <c:auto val="1"/>
        <c:lblOffset val="100"/>
        <c:baseTimeUnit val="months"/>
      </c:dateAx>
      <c:valAx>
        <c:axId val="766478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66462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pt-BR"/>
          </a:p>
        </c:txPr>
      </c:dTable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8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bolsa_auxílio_alimentaç!$E$92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bolsa_auxílio_alimentaç!$E$93:$E$126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bolsa_auxílio_alimentaç!$R$93:$R$126</c:f>
              <c:numCache>
                <c:formatCode>"R$"\ #,##0.00</c:formatCode>
                <c:ptCount val="34"/>
                <c:pt idx="0">
                  <c:v>14850</c:v>
                </c:pt>
                <c:pt idx="1">
                  <c:v>27900</c:v>
                </c:pt>
                <c:pt idx="2">
                  <c:v>18150</c:v>
                </c:pt>
                <c:pt idx="3">
                  <c:v>23400</c:v>
                </c:pt>
                <c:pt idx="4">
                  <c:v>25800</c:v>
                </c:pt>
                <c:pt idx="5">
                  <c:v>19800</c:v>
                </c:pt>
                <c:pt idx="6">
                  <c:v>1500</c:v>
                </c:pt>
                <c:pt idx="7">
                  <c:v>41700</c:v>
                </c:pt>
                <c:pt idx="8">
                  <c:v>84150</c:v>
                </c:pt>
                <c:pt idx="9">
                  <c:v>11250</c:v>
                </c:pt>
                <c:pt idx="10">
                  <c:v>11550</c:v>
                </c:pt>
                <c:pt idx="11">
                  <c:v>19800</c:v>
                </c:pt>
                <c:pt idx="12">
                  <c:v>19350</c:v>
                </c:pt>
                <c:pt idx="13">
                  <c:v>37350</c:v>
                </c:pt>
                <c:pt idx="14">
                  <c:v>18450</c:v>
                </c:pt>
                <c:pt idx="15">
                  <c:v>52350</c:v>
                </c:pt>
                <c:pt idx="16">
                  <c:v>36150</c:v>
                </c:pt>
                <c:pt idx="17">
                  <c:v>53400</c:v>
                </c:pt>
                <c:pt idx="18">
                  <c:v>8250</c:v>
                </c:pt>
                <c:pt idx="19">
                  <c:v>0</c:v>
                </c:pt>
                <c:pt idx="20">
                  <c:v>0</c:v>
                </c:pt>
                <c:pt idx="21">
                  <c:v>37500</c:v>
                </c:pt>
                <c:pt idx="22">
                  <c:v>98400</c:v>
                </c:pt>
                <c:pt idx="23">
                  <c:v>6750</c:v>
                </c:pt>
                <c:pt idx="24">
                  <c:v>45300</c:v>
                </c:pt>
                <c:pt idx="25">
                  <c:v>48150</c:v>
                </c:pt>
                <c:pt idx="26">
                  <c:v>77550</c:v>
                </c:pt>
                <c:pt idx="27">
                  <c:v>54600</c:v>
                </c:pt>
                <c:pt idx="28">
                  <c:v>46200</c:v>
                </c:pt>
                <c:pt idx="29">
                  <c:v>29700</c:v>
                </c:pt>
                <c:pt idx="30">
                  <c:v>26700</c:v>
                </c:pt>
                <c:pt idx="31">
                  <c:v>78450</c:v>
                </c:pt>
                <c:pt idx="32">
                  <c:v>11850</c:v>
                </c:pt>
                <c:pt idx="33">
                  <c:v>102000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A6-48F7-B7AA-764322B469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30518272"/>
        <c:axId val="30516736"/>
      </c:barChart>
      <c:valAx>
        <c:axId val="30516736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30518272"/>
        <c:crosses val="autoZero"/>
        <c:crossBetween val="between"/>
      </c:valAx>
      <c:catAx>
        <c:axId val="305182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3051673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bolsa_auxílio_alimentaç!$E$10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bolsa_auxílio_alimentaç!$E$11:$E$44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bolsa_auxílio_alimentaç!$Q$11:$Q$44</c:f>
              <c:numCache>
                <c:formatCode>#,##0</c:formatCode>
                <c:ptCount val="34"/>
                <c:pt idx="0">
                  <c:v>14</c:v>
                </c:pt>
                <c:pt idx="1">
                  <c:v>12</c:v>
                </c:pt>
                <c:pt idx="2">
                  <c:v>16</c:v>
                </c:pt>
                <c:pt idx="3">
                  <c:v>18</c:v>
                </c:pt>
                <c:pt idx="4">
                  <c:v>13</c:v>
                </c:pt>
                <c:pt idx="5">
                  <c:v>17</c:v>
                </c:pt>
                <c:pt idx="6">
                  <c:v>0</c:v>
                </c:pt>
                <c:pt idx="7">
                  <c:v>29</c:v>
                </c:pt>
                <c:pt idx="8">
                  <c:v>53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30</c:v>
                </c:pt>
                <c:pt idx="14">
                  <c:v>18</c:v>
                </c:pt>
                <c:pt idx="15">
                  <c:v>38</c:v>
                </c:pt>
                <c:pt idx="16">
                  <c:v>16</c:v>
                </c:pt>
                <c:pt idx="17">
                  <c:v>36</c:v>
                </c:pt>
                <c:pt idx="18">
                  <c:v>9</c:v>
                </c:pt>
                <c:pt idx="19">
                  <c:v>0</c:v>
                </c:pt>
                <c:pt idx="20">
                  <c:v>0</c:v>
                </c:pt>
                <c:pt idx="21">
                  <c:v>28</c:v>
                </c:pt>
                <c:pt idx="22">
                  <c:v>66</c:v>
                </c:pt>
                <c:pt idx="23">
                  <c:v>3</c:v>
                </c:pt>
                <c:pt idx="24">
                  <c:v>28</c:v>
                </c:pt>
                <c:pt idx="25">
                  <c:v>37</c:v>
                </c:pt>
                <c:pt idx="26">
                  <c:v>53</c:v>
                </c:pt>
                <c:pt idx="27">
                  <c:v>26</c:v>
                </c:pt>
                <c:pt idx="28">
                  <c:v>23</c:v>
                </c:pt>
                <c:pt idx="29">
                  <c:v>15</c:v>
                </c:pt>
                <c:pt idx="30">
                  <c:v>14</c:v>
                </c:pt>
                <c:pt idx="31">
                  <c:v>59</c:v>
                </c:pt>
                <c:pt idx="32">
                  <c:v>10</c:v>
                </c:pt>
                <c:pt idx="3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43-4DC5-9FE0-3105802EA5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30780416"/>
        <c:axId val="30778880"/>
      </c:barChart>
      <c:valAx>
        <c:axId val="30778880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one"/>
        <c:crossAx val="30780416"/>
        <c:crosses val="autoZero"/>
        <c:crossBetween val="between"/>
      </c:valAx>
      <c:catAx>
        <c:axId val="307804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3077888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bolsa_auxílio_alimentaç!$E$92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bolsa_auxílio_alimentaç!$E$93:$E$126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bolsa_auxílio_alimentaç!$Q$93:$Q$126</c:f>
              <c:numCache>
                <c:formatCode>"R$"\ #,##0.00</c:formatCode>
                <c:ptCount val="34"/>
                <c:pt idx="0">
                  <c:v>1950</c:v>
                </c:pt>
                <c:pt idx="1">
                  <c:v>1650</c:v>
                </c:pt>
                <c:pt idx="2">
                  <c:v>2250</c:v>
                </c:pt>
                <c:pt idx="3">
                  <c:v>2550</c:v>
                </c:pt>
                <c:pt idx="4">
                  <c:v>1350</c:v>
                </c:pt>
                <c:pt idx="5">
                  <c:v>1950</c:v>
                </c:pt>
                <c:pt idx="6">
                  <c:v>0</c:v>
                </c:pt>
                <c:pt idx="7">
                  <c:v>4350</c:v>
                </c:pt>
                <c:pt idx="8">
                  <c:v>5700</c:v>
                </c:pt>
                <c:pt idx="9">
                  <c:v>1050</c:v>
                </c:pt>
                <c:pt idx="10">
                  <c:v>1200</c:v>
                </c:pt>
                <c:pt idx="11">
                  <c:v>1500</c:v>
                </c:pt>
                <c:pt idx="12">
                  <c:v>1350</c:v>
                </c:pt>
                <c:pt idx="13">
                  <c:v>4350</c:v>
                </c:pt>
                <c:pt idx="14">
                  <c:v>2250</c:v>
                </c:pt>
                <c:pt idx="15">
                  <c:v>5100</c:v>
                </c:pt>
                <c:pt idx="16">
                  <c:v>1500</c:v>
                </c:pt>
                <c:pt idx="17">
                  <c:v>3900</c:v>
                </c:pt>
                <c:pt idx="18">
                  <c:v>1050</c:v>
                </c:pt>
                <c:pt idx="19">
                  <c:v>0</c:v>
                </c:pt>
                <c:pt idx="20">
                  <c:v>0</c:v>
                </c:pt>
                <c:pt idx="21">
                  <c:v>3450</c:v>
                </c:pt>
                <c:pt idx="22">
                  <c:v>8700</c:v>
                </c:pt>
                <c:pt idx="23">
                  <c:v>300</c:v>
                </c:pt>
                <c:pt idx="24">
                  <c:v>3150</c:v>
                </c:pt>
                <c:pt idx="25">
                  <c:v>4800</c:v>
                </c:pt>
                <c:pt idx="26">
                  <c:v>7350</c:v>
                </c:pt>
                <c:pt idx="27">
                  <c:v>3300</c:v>
                </c:pt>
                <c:pt idx="28">
                  <c:v>2550</c:v>
                </c:pt>
                <c:pt idx="29">
                  <c:v>1800</c:v>
                </c:pt>
                <c:pt idx="30">
                  <c:v>1950</c:v>
                </c:pt>
                <c:pt idx="31">
                  <c:v>8100</c:v>
                </c:pt>
                <c:pt idx="32">
                  <c:v>1350</c:v>
                </c:pt>
                <c:pt idx="33">
                  <c:v>5250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61-448B-8F09-68C9748F44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30912512"/>
        <c:axId val="30906624"/>
      </c:barChart>
      <c:valAx>
        <c:axId val="30906624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30912512"/>
        <c:crosses val="autoZero"/>
        <c:crossBetween val="between"/>
      </c:valAx>
      <c:catAx>
        <c:axId val="309125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3090662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bolsa_auxílio_permanencia!$D$45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 w="50800">
              <a:noFill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780-434F-A2CD-55158C2F0907}"/>
              </c:ext>
            </c:extLst>
          </c:dPt>
          <c:cat>
            <c:numRef>
              <c:f>bolsa_auxílio_permanencia!$F$10:$Q$10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bolsa_auxílio_permanencia!$F$45:$Q$45</c:f>
              <c:numCache>
                <c:formatCode>#,##0</c:formatCode>
                <c:ptCount val="12"/>
                <c:pt idx="0">
                  <c:v>514</c:v>
                </c:pt>
                <c:pt idx="1">
                  <c:v>421</c:v>
                </c:pt>
                <c:pt idx="2">
                  <c:v>416</c:v>
                </c:pt>
                <c:pt idx="3">
                  <c:v>394</c:v>
                </c:pt>
                <c:pt idx="4">
                  <c:v>393</c:v>
                </c:pt>
                <c:pt idx="5">
                  <c:v>364</c:v>
                </c:pt>
                <c:pt idx="6">
                  <c:v>362</c:v>
                </c:pt>
                <c:pt idx="7">
                  <c:v>362</c:v>
                </c:pt>
                <c:pt idx="8">
                  <c:v>362</c:v>
                </c:pt>
                <c:pt idx="9">
                  <c:v>360</c:v>
                </c:pt>
                <c:pt idx="10">
                  <c:v>547</c:v>
                </c:pt>
                <c:pt idx="11">
                  <c:v>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80-434F-A2CD-55158C2F0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35264384"/>
        <c:axId val="35265920"/>
        <c:axId val="0"/>
      </c:bar3DChart>
      <c:dateAx>
        <c:axId val="3526438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35265920"/>
        <c:crosses val="autoZero"/>
        <c:auto val="1"/>
        <c:lblOffset val="100"/>
        <c:baseTimeUnit val="months"/>
      </c:dateAx>
      <c:valAx>
        <c:axId val="35265920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352643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pt-BR"/>
          </a:p>
        </c:txPr>
      </c:dTable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6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bolsa_auxílio_permanencia!$E$45</c:f>
              <c:strCache>
                <c:ptCount val="1"/>
                <c:pt idx="0">
                  <c:v>Total Geral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E385-484D-93D7-3190FCE92D26}"/>
              </c:ext>
            </c:extLst>
          </c:dPt>
          <c:cat>
            <c:numRef>
              <c:f>bolsa_auxílio_permanencia!$F$92:$Q$92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bolsa_auxílio_permanencia!$F$127:$Q$127</c:f>
              <c:numCache>
                <c:formatCode>"R$"\ #,##0.00</c:formatCode>
                <c:ptCount val="12"/>
                <c:pt idx="0">
                  <c:v>165200</c:v>
                </c:pt>
                <c:pt idx="1">
                  <c:v>172400</c:v>
                </c:pt>
                <c:pt idx="2">
                  <c:v>152400</c:v>
                </c:pt>
                <c:pt idx="3">
                  <c:v>163200</c:v>
                </c:pt>
                <c:pt idx="4">
                  <c:v>141600</c:v>
                </c:pt>
                <c:pt idx="5">
                  <c:v>148800</c:v>
                </c:pt>
                <c:pt idx="6">
                  <c:v>144800</c:v>
                </c:pt>
                <c:pt idx="7">
                  <c:v>144800</c:v>
                </c:pt>
                <c:pt idx="8">
                  <c:v>144000</c:v>
                </c:pt>
                <c:pt idx="9">
                  <c:v>143200</c:v>
                </c:pt>
                <c:pt idx="10">
                  <c:v>216000</c:v>
                </c:pt>
                <c:pt idx="11">
                  <c:v>179600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85-484D-93D7-3190FCE92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286016"/>
        <c:axId val="35287808"/>
      </c:lineChart>
      <c:dateAx>
        <c:axId val="3528601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35287808"/>
        <c:crosses val="autoZero"/>
        <c:auto val="1"/>
        <c:lblOffset val="100"/>
        <c:baseTimeUnit val="months"/>
      </c:dateAx>
      <c:valAx>
        <c:axId val="35287808"/>
        <c:scaling>
          <c:orientation val="minMax"/>
        </c:scaling>
        <c:delete val="0"/>
        <c:axPos val="l"/>
        <c:majorGridlines/>
        <c:numFmt formatCode="&quot;R$&quot;\ #,##0.00" sourceLinked="1"/>
        <c:majorTickMark val="none"/>
        <c:minorTickMark val="none"/>
        <c:tickLblPos val="nextTo"/>
        <c:crossAx val="3528601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8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1531459943654"/>
          <c:y val="5.3816581750810555E-2"/>
          <c:w val="0.74222076864216424"/>
          <c:h val="0.928240361117691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bolsa_distribuidas_faculdades!$Q$147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(bolsa_distribuidas_faculdades!$D$148:$D$159,bolsa_distribuidas_faculdades!$D$161)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TOTAL-ACUMULADO</c:v>
                </c:pt>
              </c:strCache>
            </c:strRef>
          </c:cat>
          <c:val>
            <c:numRef>
              <c:f>(bolsa_distribuidas_faculdades!$Q$148:$Q$159,bolsa_distribuidas_faculdades!$Q$161)</c:f>
              <c:numCache>
                <c:formatCode>"R$"\ #,##0.00</c:formatCode>
                <c:ptCount val="13"/>
                <c:pt idx="0">
                  <c:v>48800</c:v>
                </c:pt>
                <c:pt idx="1">
                  <c:v>143600</c:v>
                </c:pt>
                <c:pt idx="2">
                  <c:v>0</c:v>
                </c:pt>
                <c:pt idx="3">
                  <c:v>156000</c:v>
                </c:pt>
                <c:pt idx="4">
                  <c:v>64400</c:v>
                </c:pt>
                <c:pt idx="5">
                  <c:v>119200</c:v>
                </c:pt>
                <c:pt idx="6">
                  <c:v>364800</c:v>
                </c:pt>
                <c:pt idx="7">
                  <c:v>0</c:v>
                </c:pt>
                <c:pt idx="8">
                  <c:v>340400</c:v>
                </c:pt>
                <c:pt idx="9">
                  <c:v>268400</c:v>
                </c:pt>
                <c:pt idx="10">
                  <c:v>151600</c:v>
                </c:pt>
                <c:pt idx="11">
                  <c:v>258800</c:v>
                </c:pt>
                <c:pt idx="12">
                  <c:v>1916000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69-412E-B336-8DC2CE9692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35306112"/>
        <c:axId val="35304576"/>
      </c:barChart>
      <c:valAx>
        <c:axId val="35304576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35306112"/>
        <c:crosses val="autoZero"/>
        <c:crossBetween val="between"/>
      </c:valAx>
      <c:catAx>
        <c:axId val="353061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3530457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bolsa_auxílio_permanencia!$E$92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bolsa_auxílio_permanencia!$E$93:$E$126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bolsa_auxílio_permanencia!$R$93:$R$126</c:f>
              <c:numCache>
                <c:formatCode>"R$"\ #,##0.00</c:formatCode>
                <c:ptCount val="34"/>
                <c:pt idx="0">
                  <c:v>9600</c:v>
                </c:pt>
                <c:pt idx="1">
                  <c:v>39200</c:v>
                </c:pt>
                <c:pt idx="2">
                  <c:v>39600</c:v>
                </c:pt>
                <c:pt idx="3">
                  <c:v>62000</c:v>
                </c:pt>
                <c:pt idx="4">
                  <c:v>42000</c:v>
                </c:pt>
                <c:pt idx="5">
                  <c:v>35600</c:v>
                </c:pt>
                <c:pt idx="6">
                  <c:v>6400</c:v>
                </c:pt>
                <c:pt idx="7">
                  <c:v>76800</c:v>
                </c:pt>
                <c:pt idx="8">
                  <c:v>24800</c:v>
                </c:pt>
                <c:pt idx="9">
                  <c:v>12400</c:v>
                </c:pt>
                <c:pt idx="10">
                  <c:v>19600</c:v>
                </c:pt>
                <c:pt idx="11">
                  <c:v>44800</c:v>
                </c:pt>
                <c:pt idx="12">
                  <c:v>41200</c:v>
                </c:pt>
                <c:pt idx="13">
                  <c:v>78000</c:v>
                </c:pt>
                <c:pt idx="14">
                  <c:v>55200</c:v>
                </c:pt>
                <c:pt idx="15">
                  <c:v>101200</c:v>
                </c:pt>
                <c:pt idx="16">
                  <c:v>74400</c:v>
                </c:pt>
                <c:pt idx="17">
                  <c:v>121200</c:v>
                </c:pt>
                <c:pt idx="18">
                  <c:v>12800</c:v>
                </c:pt>
                <c:pt idx="19">
                  <c:v>0</c:v>
                </c:pt>
                <c:pt idx="20">
                  <c:v>0</c:v>
                </c:pt>
                <c:pt idx="21">
                  <c:v>64800</c:v>
                </c:pt>
                <c:pt idx="22">
                  <c:v>219600</c:v>
                </c:pt>
                <c:pt idx="23">
                  <c:v>15600</c:v>
                </c:pt>
                <c:pt idx="24">
                  <c:v>40400</c:v>
                </c:pt>
                <c:pt idx="25">
                  <c:v>58000</c:v>
                </c:pt>
                <c:pt idx="26">
                  <c:v>157200</c:v>
                </c:pt>
                <c:pt idx="27">
                  <c:v>53200</c:v>
                </c:pt>
                <c:pt idx="28">
                  <c:v>84000</c:v>
                </c:pt>
                <c:pt idx="29">
                  <c:v>30800</c:v>
                </c:pt>
                <c:pt idx="30">
                  <c:v>36800</c:v>
                </c:pt>
                <c:pt idx="31">
                  <c:v>0</c:v>
                </c:pt>
                <c:pt idx="32">
                  <c:v>0</c:v>
                </c:pt>
                <c:pt idx="33">
                  <c:v>258800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01-450A-B81F-01141A5A5F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36969472"/>
        <c:axId val="36963456"/>
      </c:barChart>
      <c:valAx>
        <c:axId val="36963456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36969472"/>
        <c:crosses val="autoZero"/>
        <c:crossBetween val="between"/>
      </c:valAx>
      <c:catAx>
        <c:axId val="369694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3696345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892771216097989"/>
          <c:y val="1.631703686292945E-2"/>
          <c:w val="0.59388123359580047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bolsa_auxílio_permanencia!$E$10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bolsa_auxílio_permanencia!$E$11:$E$44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bolsa_auxílio_permanencia!$Q$11:$Q$44</c:f>
              <c:numCache>
                <c:formatCode>#,##0</c:formatCode>
                <c:ptCount val="34"/>
                <c:pt idx="0">
                  <c:v>8</c:v>
                </c:pt>
                <c:pt idx="1">
                  <c:v>10</c:v>
                </c:pt>
                <c:pt idx="2">
                  <c:v>15</c:v>
                </c:pt>
                <c:pt idx="3">
                  <c:v>18</c:v>
                </c:pt>
                <c:pt idx="4">
                  <c:v>13</c:v>
                </c:pt>
                <c:pt idx="5">
                  <c:v>15</c:v>
                </c:pt>
                <c:pt idx="6">
                  <c:v>0</c:v>
                </c:pt>
                <c:pt idx="7">
                  <c:v>21</c:v>
                </c:pt>
                <c:pt idx="8">
                  <c:v>18</c:v>
                </c:pt>
                <c:pt idx="9">
                  <c:v>6</c:v>
                </c:pt>
                <c:pt idx="10">
                  <c:v>8</c:v>
                </c:pt>
                <c:pt idx="11">
                  <c:v>11</c:v>
                </c:pt>
                <c:pt idx="12">
                  <c:v>8</c:v>
                </c:pt>
                <c:pt idx="13">
                  <c:v>22</c:v>
                </c:pt>
                <c:pt idx="14">
                  <c:v>19</c:v>
                </c:pt>
                <c:pt idx="15">
                  <c:v>33</c:v>
                </c:pt>
                <c:pt idx="16">
                  <c:v>16</c:v>
                </c:pt>
                <c:pt idx="17">
                  <c:v>36</c:v>
                </c:pt>
                <c:pt idx="18">
                  <c:v>7</c:v>
                </c:pt>
                <c:pt idx="19">
                  <c:v>0</c:v>
                </c:pt>
                <c:pt idx="20">
                  <c:v>0</c:v>
                </c:pt>
                <c:pt idx="21">
                  <c:v>19</c:v>
                </c:pt>
                <c:pt idx="22">
                  <c:v>60</c:v>
                </c:pt>
                <c:pt idx="23">
                  <c:v>3</c:v>
                </c:pt>
                <c:pt idx="24">
                  <c:v>12</c:v>
                </c:pt>
                <c:pt idx="25">
                  <c:v>24</c:v>
                </c:pt>
                <c:pt idx="26">
                  <c:v>42</c:v>
                </c:pt>
                <c:pt idx="27">
                  <c:v>12</c:v>
                </c:pt>
                <c:pt idx="28">
                  <c:v>17</c:v>
                </c:pt>
                <c:pt idx="29">
                  <c:v>8</c:v>
                </c:pt>
                <c:pt idx="30">
                  <c:v>5</c:v>
                </c:pt>
                <c:pt idx="31">
                  <c:v>0</c:v>
                </c:pt>
                <c:pt idx="32">
                  <c:v>0</c:v>
                </c:pt>
                <c:pt idx="3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5-4885-8267-C2C5D8C60C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37305344"/>
        <c:axId val="37303808"/>
      </c:barChart>
      <c:valAx>
        <c:axId val="37303808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one"/>
        <c:crossAx val="37305344"/>
        <c:crosses val="autoZero"/>
        <c:crossBetween val="between"/>
      </c:valAx>
      <c:catAx>
        <c:axId val="373053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3730380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08743438320208"/>
          <c:y val="1.631703686292945E-2"/>
          <c:w val="0.615721511373578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bolsa_auxílio_permanencia!$Q$92</c:f>
              <c:strCache>
                <c:ptCount val="1"/>
                <c:pt idx="0">
                  <c:v>dez/15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bolsa_auxílio_permanencia!$E$93:$E$126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bolsa_auxílio_permanencia!$Q$93:$Q$126</c:f>
              <c:numCache>
                <c:formatCode>"R$"\ #,##0.00</c:formatCode>
                <c:ptCount val="34"/>
                <c:pt idx="0">
                  <c:v>2400</c:v>
                </c:pt>
                <c:pt idx="1">
                  <c:v>3600</c:v>
                </c:pt>
                <c:pt idx="2">
                  <c:v>5600</c:v>
                </c:pt>
                <c:pt idx="3">
                  <c:v>6800</c:v>
                </c:pt>
                <c:pt idx="4">
                  <c:v>4000</c:v>
                </c:pt>
                <c:pt idx="5">
                  <c:v>4800</c:v>
                </c:pt>
                <c:pt idx="6">
                  <c:v>0</c:v>
                </c:pt>
                <c:pt idx="7">
                  <c:v>8400</c:v>
                </c:pt>
                <c:pt idx="8">
                  <c:v>6400</c:v>
                </c:pt>
                <c:pt idx="9">
                  <c:v>2000</c:v>
                </c:pt>
                <c:pt idx="10">
                  <c:v>2800</c:v>
                </c:pt>
                <c:pt idx="11">
                  <c:v>4400</c:v>
                </c:pt>
                <c:pt idx="12">
                  <c:v>2000</c:v>
                </c:pt>
                <c:pt idx="13">
                  <c:v>8400</c:v>
                </c:pt>
                <c:pt idx="14">
                  <c:v>6000</c:v>
                </c:pt>
                <c:pt idx="15">
                  <c:v>12400</c:v>
                </c:pt>
                <c:pt idx="16">
                  <c:v>4000</c:v>
                </c:pt>
                <c:pt idx="17">
                  <c:v>10400</c:v>
                </c:pt>
                <c:pt idx="18">
                  <c:v>2400</c:v>
                </c:pt>
                <c:pt idx="19">
                  <c:v>0</c:v>
                </c:pt>
                <c:pt idx="20">
                  <c:v>0</c:v>
                </c:pt>
                <c:pt idx="21">
                  <c:v>6000</c:v>
                </c:pt>
                <c:pt idx="22">
                  <c:v>21200</c:v>
                </c:pt>
                <c:pt idx="23">
                  <c:v>800</c:v>
                </c:pt>
                <c:pt idx="24">
                  <c:v>2800</c:v>
                </c:pt>
                <c:pt idx="25">
                  <c:v>8000</c:v>
                </c:pt>
                <c:pt idx="26">
                  <c:v>15200</c:v>
                </c:pt>
                <c:pt idx="27">
                  <c:v>4000</c:v>
                </c:pt>
                <c:pt idx="28">
                  <c:v>5600</c:v>
                </c:pt>
                <c:pt idx="29">
                  <c:v>2000</c:v>
                </c:pt>
                <c:pt idx="30">
                  <c:v>2000</c:v>
                </c:pt>
                <c:pt idx="31">
                  <c:v>0</c:v>
                </c:pt>
                <c:pt idx="32">
                  <c:v>0</c:v>
                </c:pt>
                <c:pt idx="33">
                  <c:v>15200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7-4BDD-8A12-739DD6ABC6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37416960"/>
        <c:axId val="37415168"/>
      </c:barChart>
      <c:valAx>
        <c:axId val="37415168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37416960"/>
        <c:crosses val="autoZero"/>
        <c:crossBetween val="between"/>
      </c:valAx>
      <c:catAx>
        <c:axId val="374169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3741516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bolsa_auxílio_alimentaç!$D$45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 w="50800">
              <a:noFill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DAB-4717-B2DD-252EE20503FC}"/>
              </c:ext>
            </c:extLst>
          </c:dPt>
          <c:cat>
            <c:numRef>
              <c:f>bolsa_salva_vidas!$F$10:$Q$10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bolsa_salva_vidas!$F$45:$Q$45</c:f>
              <c:numCache>
                <c:formatCode>0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AB-4717-B2DD-252EE2050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65886080"/>
        <c:axId val="65887616"/>
        <c:axId val="0"/>
      </c:bar3DChart>
      <c:dateAx>
        <c:axId val="6588608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65887616"/>
        <c:crosses val="autoZero"/>
        <c:auto val="1"/>
        <c:lblOffset val="100"/>
        <c:baseTimeUnit val="months"/>
      </c:dateAx>
      <c:valAx>
        <c:axId val="65887616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658860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8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bolsa_auxílio_finan_moradia!$E$45</c:f>
              <c:strCache>
                <c:ptCount val="1"/>
                <c:pt idx="0">
                  <c:v>Total Geral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39F8-48F5-BAD7-B7E1E301C9F2}"/>
              </c:ext>
            </c:extLst>
          </c:dPt>
          <c:cat>
            <c:numRef>
              <c:f>bolsa_auxílio_finan_moradia!$F$92:$Q$92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bolsa_auxílio_finan_moradia!$F$127:$Q$127</c:f>
              <c:numCache>
                <c:formatCode>"R$"\ #,##0.00</c:formatCode>
                <c:ptCount val="12"/>
                <c:pt idx="0">
                  <c:v>4537</c:v>
                </c:pt>
                <c:pt idx="1">
                  <c:v>4404</c:v>
                </c:pt>
                <c:pt idx="2">
                  <c:v>4534</c:v>
                </c:pt>
                <c:pt idx="3">
                  <c:v>4600</c:v>
                </c:pt>
                <c:pt idx="4">
                  <c:v>4767</c:v>
                </c:pt>
                <c:pt idx="5">
                  <c:v>4728</c:v>
                </c:pt>
                <c:pt idx="6">
                  <c:v>5000</c:v>
                </c:pt>
                <c:pt idx="7">
                  <c:v>5000</c:v>
                </c:pt>
                <c:pt idx="8">
                  <c:v>5200</c:v>
                </c:pt>
                <c:pt idx="9">
                  <c:v>5200</c:v>
                </c:pt>
                <c:pt idx="10">
                  <c:v>4800</c:v>
                </c:pt>
                <c:pt idx="11">
                  <c:v>4619.99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F8-48F5-BAD7-B7E1E301C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363904"/>
        <c:axId val="80366208"/>
      </c:lineChart>
      <c:dateAx>
        <c:axId val="8036390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80366208"/>
        <c:crosses val="autoZero"/>
        <c:auto val="1"/>
        <c:lblOffset val="100"/>
        <c:baseTimeUnit val="months"/>
      </c:dateAx>
      <c:valAx>
        <c:axId val="80366208"/>
        <c:scaling>
          <c:orientation val="minMax"/>
        </c:scaling>
        <c:delete val="0"/>
        <c:axPos val="l"/>
        <c:majorGridlines/>
        <c:numFmt formatCode="&quot;R$&quot;\ #,##0.00" sourceLinked="1"/>
        <c:majorTickMark val="none"/>
        <c:minorTickMark val="none"/>
        <c:tickLblPos val="nextTo"/>
        <c:crossAx val="8036390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8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bolsa_salva_vidas!$D$126</c:f>
              <c:strCache>
                <c:ptCount val="1"/>
                <c:pt idx="0">
                  <c:v>Total Mês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DBC7-4B96-8024-1EE357AAE4EF}"/>
              </c:ext>
            </c:extLst>
          </c:dPt>
          <c:cat>
            <c:numRef>
              <c:f>bolsa_salva_vidas!$F$91:$Q$91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bolsa_salva_vidas!$F$126:$Q$126</c:f>
              <c:numCache>
                <c:formatCode>"R$"\ #,##0.00</c:formatCode>
                <c:ptCount val="12"/>
                <c:pt idx="0">
                  <c:v>1369.1799999999998</c:v>
                </c:pt>
                <c:pt idx="1">
                  <c:v>1152.0999999999999</c:v>
                </c:pt>
                <c:pt idx="2">
                  <c:v>972.67000000000007</c:v>
                </c:pt>
                <c:pt idx="3">
                  <c:v>960.95</c:v>
                </c:pt>
                <c:pt idx="4">
                  <c:v>1000</c:v>
                </c:pt>
                <c:pt idx="5">
                  <c:v>960.95</c:v>
                </c:pt>
                <c:pt idx="6">
                  <c:v>1000</c:v>
                </c:pt>
                <c:pt idx="7">
                  <c:v>1000</c:v>
                </c:pt>
                <c:pt idx="8">
                  <c:v>1000</c:v>
                </c:pt>
                <c:pt idx="9">
                  <c:v>1000</c:v>
                </c:pt>
                <c:pt idx="10">
                  <c:v>968.76</c:v>
                </c:pt>
                <c:pt idx="11">
                  <c:v>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C7-4B96-8024-1EE357AAE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916288"/>
        <c:axId val="65946752"/>
      </c:lineChart>
      <c:dateAx>
        <c:axId val="6591628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65946752"/>
        <c:crosses val="autoZero"/>
        <c:auto val="1"/>
        <c:lblOffset val="100"/>
        <c:baseTimeUnit val="months"/>
      </c:dateAx>
      <c:valAx>
        <c:axId val="65946752"/>
        <c:scaling>
          <c:orientation val="minMax"/>
        </c:scaling>
        <c:delete val="0"/>
        <c:axPos val="l"/>
        <c:majorGridlines/>
        <c:numFmt formatCode="&quot;R$&quot;\ #,##0.00" sourceLinked="1"/>
        <c:majorTickMark val="none"/>
        <c:minorTickMark val="none"/>
        <c:tickLblPos val="nextTo"/>
        <c:crossAx val="659162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>
            <a:solidFill>
              <a:srgbClr val="336600"/>
            </a:solidFill>
          </a:ln>
        </c:spPr>
      </c:dTable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8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1531459943654"/>
          <c:y val="5.3816581750810555E-2"/>
          <c:w val="0.74222076864216424"/>
          <c:h val="0.9251229490168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bolsa_distribuidas_faculdades!$P$167</c:f>
              <c:strCache>
                <c:ptCount val="1"/>
                <c:pt idx="0">
                  <c:v>dez/15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(bolsa_distribuidas_faculdades!$D$187:$D$198,bolsa_distribuidas_faculdades!$D$200)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TOTAL-ACUMULADO</c:v>
                </c:pt>
              </c:strCache>
            </c:strRef>
          </c:cat>
          <c:val>
            <c:numRef>
              <c:f>(bolsa_distribuidas_faculdades!$Q$187:$Q$198,bolsa_distribuidas_faculdades!$Q$200)</c:f>
              <c:numCache>
                <c:formatCode>"R$"\ #,##0.00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6523.24</c:v>
                </c:pt>
                <c:pt idx="4">
                  <c:v>0</c:v>
                </c:pt>
                <c:pt idx="5">
                  <c:v>5861.3700000000008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12384.61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9-4A69-B974-5D8238FA4B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65989632"/>
        <c:axId val="65988096"/>
      </c:barChart>
      <c:valAx>
        <c:axId val="65988096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65989632"/>
        <c:crosses val="autoZero"/>
        <c:crossBetween val="between"/>
      </c:valAx>
      <c:catAx>
        <c:axId val="659896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6598809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bolsa_salva_vidas!$E$91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bolsa_salva_vidas!$E$92:$E$125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bolsa_salva_vidas!$R$92:$R$125</c:f>
              <c:numCache>
                <c:formatCode>"R$"\ #,##0.00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6523.24</c:v>
                </c:pt>
                <c:pt idx="10">
                  <c:v>0</c:v>
                </c:pt>
                <c:pt idx="11">
                  <c:v>0</c:v>
                </c:pt>
                <c:pt idx="12">
                  <c:v>5861.3700000000008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33-48D2-BB55-69325F038F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66362752"/>
        <c:axId val="66360064"/>
      </c:barChart>
      <c:valAx>
        <c:axId val="66360064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66362752"/>
        <c:crosses val="autoZero"/>
        <c:crossBetween val="between"/>
      </c:valAx>
      <c:catAx>
        <c:axId val="663627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6636006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14836303356815"/>
          <c:y val="9.5225522799448747E-3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bolsa_salva_vidas!$E$10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bolsa_salva_vidas!$E$11:$E$44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bolsa_salva_vidas!$Q$11:$Q$44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 formatCode="#,##0">
                  <c:v>0</c:v>
                </c:pt>
                <c:pt idx="6" formatCode="#,##0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 formatCode="#,##0">
                  <c:v>0</c:v>
                </c:pt>
                <c:pt idx="15">
                  <c:v>0</c:v>
                </c:pt>
                <c:pt idx="16" formatCode="#,##0">
                  <c:v>0</c:v>
                </c:pt>
                <c:pt idx="17" formatCode="#,##0">
                  <c:v>0</c:v>
                </c:pt>
                <c:pt idx="18" formatCode="#,##0">
                  <c:v>0</c:v>
                </c:pt>
                <c:pt idx="19" formatCode="#,##0">
                  <c:v>0</c:v>
                </c:pt>
                <c:pt idx="20" formatCode="#,##0">
                  <c:v>0</c:v>
                </c:pt>
                <c:pt idx="21" formatCode="#,##0">
                  <c:v>0</c:v>
                </c:pt>
                <c:pt idx="22" formatCode="#,##0">
                  <c:v>0</c:v>
                </c:pt>
                <c:pt idx="23" formatCode="#,##0">
                  <c:v>0</c:v>
                </c:pt>
                <c:pt idx="24" formatCode="#,##0">
                  <c:v>0</c:v>
                </c:pt>
                <c:pt idx="25" formatCode="#,##0">
                  <c:v>0</c:v>
                </c:pt>
                <c:pt idx="26" formatCode="#,##0">
                  <c:v>0</c:v>
                </c:pt>
                <c:pt idx="27" formatCode="#,##0">
                  <c:v>0</c:v>
                </c:pt>
                <c:pt idx="28" formatCode="#,##0">
                  <c:v>0</c:v>
                </c:pt>
                <c:pt idx="29" formatCode="#,##0">
                  <c:v>0</c:v>
                </c:pt>
                <c:pt idx="30" formatCode="#,##0">
                  <c:v>0</c:v>
                </c:pt>
                <c:pt idx="31" formatCode="#,##0">
                  <c:v>0</c:v>
                </c:pt>
                <c:pt idx="32" formatCode="#,##0">
                  <c:v>0</c:v>
                </c:pt>
                <c:pt idx="33" formatCode="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23-4152-A072-029C72E82C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67759488"/>
        <c:axId val="67757952"/>
      </c:barChart>
      <c:valAx>
        <c:axId val="677579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67759488"/>
        <c:crosses val="autoZero"/>
        <c:crossBetween val="between"/>
      </c:valAx>
      <c:catAx>
        <c:axId val="677594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6775795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08743438320208"/>
          <c:y val="1.631703686292945E-2"/>
          <c:w val="0.615721511373578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bolsa_salva_vidas!$E$91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bolsa_salva_vidas!$E$92:$E$125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bolsa_salva_vidas!$Q$92:$Q$125</c:f>
              <c:numCache>
                <c:formatCode>"R$ "#,##0.00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500</c:v>
                </c:pt>
                <c:pt idx="10">
                  <c:v>0</c:v>
                </c:pt>
                <c:pt idx="11">
                  <c:v>0</c:v>
                </c:pt>
                <c:pt idx="12">
                  <c:v>500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0D-4051-B5FB-39087B365C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68559232"/>
        <c:axId val="68528768"/>
      </c:barChart>
      <c:valAx>
        <c:axId val="68528768"/>
        <c:scaling>
          <c:orientation val="minMax"/>
        </c:scaling>
        <c:delete val="1"/>
        <c:axPos val="t"/>
        <c:numFmt formatCode="&quot;R$ &quot;#,##0.00" sourceLinked="1"/>
        <c:majorTickMark val="out"/>
        <c:minorTickMark val="none"/>
        <c:tickLblPos val="none"/>
        <c:crossAx val="68559232"/>
        <c:crosses val="autoZero"/>
        <c:crossBetween val="between"/>
      </c:valAx>
      <c:catAx>
        <c:axId val="685592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6852876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bolsa_esporte_lazer!$D$45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  <a:ln w="50800">
              <a:noFill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AC4-490C-8047-EBE2ACDE0944}"/>
              </c:ext>
            </c:extLst>
          </c:dPt>
          <c:cat>
            <c:numRef>
              <c:f>bolsa_esporte_lazer!$F$10:$Q$10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bolsa_esporte_lazer!$F$45:$Q$45</c:f>
              <c:numCache>
                <c:formatCode>General</c:formatCode>
                <c:ptCount val="12"/>
                <c:pt idx="0">
                  <c:v>9</c:v>
                </c:pt>
                <c:pt idx="1">
                  <c:v>9</c:v>
                </c:pt>
                <c:pt idx="2">
                  <c:v>11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C4-490C-8047-EBE2ACDE09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68942080"/>
        <c:axId val="68943872"/>
        <c:axId val="0"/>
      </c:bar3DChart>
      <c:dateAx>
        <c:axId val="6894208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68943872"/>
        <c:crosses val="autoZero"/>
        <c:auto val="1"/>
        <c:lblOffset val="100"/>
        <c:baseTimeUnit val="months"/>
      </c:dateAx>
      <c:valAx>
        <c:axId val="689438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8942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>
            <a:solidFill>
              <a:schemeClr val="bg1">
                <a:lumMod val="65000"/>
              </a:schemeClr>
            </a:solidFill>
          </a:ln>
        </c:spPr>
      </c:dTable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bolsa_esporte_lazer!$D$128</c:f>
              <c:strCache>
                <c:ptCount val="1"/>
                <c:pt idx="0">
                  <c:v>TOTAL - MÊS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2977-45EA-BB12-7C8125927247}"/>
              </c:ext>
            </c:extLst>
          </c:dPt>
          <c:cat>
            <c:numRef>
              <c:f>bolsa_esporte_lazer!$F$93:$Q$93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bolsa_esporte_lazer!$F$128:$Q$128</c:f>
              <c:numCache>
                <c:formatCode>"R$"\ #,##0.00</c:formatCode>
                <c:ptCount val="12"/>
                <c:pt idx="0">
                  <c:v>4500</c:v>
                </c:pt>
                <c:pt idx="1">
                  <c:v>4500</c:v>
                </c:pt>
                <c:pt idx="2">
                  <c:v>4987.5</c:v>
                </c:pt>
                <c:pt idx="3">
                  <c:v>4975</c:v>
                </c:pt>
                <c:pt idx="4">
                  <c:v>4962.5</c:v>
                </c:pt>
                <c:pt idx="5">
                  <c:v>5000</c:v>
                </c:pt>
                <c:pt idx="6">
                  <c:v>5000</c:v>
                </c:pt>
                <c:pt idx="7">
                  <c:v>5000</c:v>
                </c:pt>
                <c:pt idx="8">
                  <c:v>5000</c:v>
                </c:pt>
                <c:pt idx="9">
                  <c:v>4987.5</c:v>
                </c:pt>
                <c:pt idx="10">
                  <c:v>4937.5</c:v>
                </c:pt>
                <c:pt idx="11">
                  <c:v>4750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77-45EA-BB12-7C81259272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955520"/>
        <c:axId val="68969600"/>
      </c:lineChart>
      <c:dateAx>
        <c:axId val="6895552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68969600"/>
        <c:crosses val="autoZero"/>
        <c:auto val="1"/>
        <c:lblOffset val="100"/>
        <c:baseTimeUnit val="months"/>
      </c:dateAx>
      <c:valAx>
        <c:axId val="68969600"/>
        <c:scaling>
          <c:orientation val="minMax"/>
        </c:scaling>
        <c:delete val="0"/>
        <c:axPos val="l"/>
        <c:majorGridlines/>
        <c:numFmt formatCode="&quot;R$&quot;\ #,##0.00" sourceLinked="1"/>
        <c:majorTickMark val="none"/>
        <c:minorTickMark val="none"/>
        <c:tickLblPos val="nextTo"/>
        <c:crossAx val="6895552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8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45877077865267"/>
          <c:y val="5.3816581750810555E-2"/>
          <c:w val="0.71791529965004375"/>
          <c:h val="0.9251229490168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bolsa_distribuidas_faculdades!$Q$186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(bolsa_distribuidas_faculdades!$D$226:$D$237,bolsa_distribuidas_faculdades!$D$239)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TOTAL-ACUMULADO</c:v>
                </c:pt>
              </c:strCache>
            </c:strRef>
          </c:cat>
          <c:val>
            <c:numRef>
              <c:f>(bolsa_distribuidas_faculdades!$Q$226:$Q$237,bolsa_distribuidas_faculdades!$Q$239)</c:f>
              <c:numCache>
                <c:formatCode>"R$"\ #,##0.00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1237.5</c:v>
                </c:pt>
                <c:pt idx="6">
                  <c:v>39375</c:v>
                </c:pt>
                <c:pt idx="7">
                  <c:v>0</c:v>
                </c:pt>
                <c:pt idx="8">
                  <c:v>5987.5</c:v>
                </c:pt>
                <c:pt idx="9">
                  <c:v>0</c:v>
                </c:pt>
                <c:pt idx="10">
                  <c:v>6000</c:v>
                </c:pt>
                <c:pt idx="11">
                  <c:v>6000</c:v>
                </c:pt>
                <c:pt idx="12">
                  <c:v>58600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6-4AF5-9DCB-2E5646355D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68995712"/>
        <c:axId val="68994176"/>
      </c:barChart>
      <c:valAx>
        <c:axId val="68994176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68995712"/>
        <c:crosses val="autoZero"/>
        <c:crossBetween val="between"/>
      </c:valAx>
      <c:catAx>
        <c:axId val="689957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6899417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bolsa_esporte_lazer!$E$93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bolsa_esporte_lazer!$E$94:$E$127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bolsa_esporte_lazer!$R$94:$R$127</c:f>
              <c:numCache>
                <c:formatCode>"R$"\ #,##0.00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1237.5</c:v>
                </c:pt>
                <c:pt idx="14">
                  <c:v>10737.5</c:v>
                </c:pt>
                <c:pt idx="15">
                  <c:v>16737.5</c:v>
                </c:pt>
                <c:pt idx="16">
                  <c:v>6000</c:v>
                </c:pt>
                <c:pt idx="17">
                  <c:v>5900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5987.5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6000</c:v>
                </c:pt>
                <c:pt idx="31">
                  <c:v>0</c:v>
                </c:pt>
                <c:pt idx="32">
                  <c:v>0</c:v>
                </c:pt>
                <c:pt idx="33">
                  <c:v>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E-493C-8B22-E90F750B81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69258624"/>
        <c:axId val="69257088"/>
      </c:barChart>
      <c:valAx>
        <c:axId val="69257088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69258624"/>
        <c:crosses val="autoZero"/>
        <c:crossBetween val="between"/>
      </c:valAx>
      <c:catAx>
        <c:axId val="692586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6925708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bolsa_esporte_lazer!$E$10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bolsa_esporte_lazer!$E$11:$E$44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bolsa_esporte_lazer!$Q$11:$Q$44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3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A2-457F-B702-D85BB7E47F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70688128"/>
        <c:axId val="70686592"/>
      </c:barChart>
      <c:valAx>
        <c:axId val="706865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70688128"/>
        <c:crosses val="autoZero"/>
        <c:crossBetween val="between"/>
      </c:valAx>
      <c:catAx>
        <c:axId val="706881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7068659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36575896762904"/>
          <c:y val="2.6645994926211402E-2"/>
          <c:w val="0.67277641076115491"/>
          <c:h val="0.916064078346098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bolsa_distribuidas_faculdades!$Q$69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(bolsa_distribuidas_faculdades!$D$70:$D$81,bolsa_distribuidas_faculdades!$D$83)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TOTAL-ACUMULADO</c:v>
                </c:pt>
              </c:strCache>
            </c:strRef>
          </c:cat>
          <c:val>
            <c:numRef>
              <c:f>(bolsa_distribuidas_faculdades!$Q$70:$Q$81,bolsa_distribuidas_faculdades!$Q$83)</c:f>
              <c:numCache>
                <c:formatCode>"R$"\ #,##0.00</c:formatCode>
                <c:ptCount val="13"/>
                <c:pt idx="0">
                  <c:v>0</c:v>
                </c:pt>
                <c:pt idx="1">
                  <c:v>2400</c:v>
                </c:pt>
                <c:pt idx="2">
                  <c:v>0</c:v>
                </c:pt>
                <c:pt idx="3">
                  <c:v>8130</c:v>
                </c:pt>
                <c:pt idx="4">
                  <c:v>1294</c:v>
                </c:pt>
                <c:pt idx="5">
                  <c:v>1200</c:v>
                </c:pt>
                <c:pt idx="6">
                  <c:v>17067</c:v>
                </c:pt>
                <c:pt idx="7">
                  <c:v>0</c:v>
                </c:pt>
                <c:pt idx="8">
                  <c:v>10886</c:v>
                </c:pt>
                <c:pt idx="9">
                  <c:v>7019.99</c:v>
                </c:pt>
                <c:pt idx="10">
                  <c:v>7059</c:v>
                </c:pt>
                <c:pt idx="11">
                  <c:v>2334</c:v>
                </c:pt>
                <c:pt idx="12">
                  <c:v>57389.99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5-49A5-BB21-B2310C5C9C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80573568"/>
        <c:axId val="80411264"/>
      </c:barChart>
      <c:valAx>
        <c:axId val="80411264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80573568"/>
        <c:crosses val="autoZero"/>
        <c:crossBetween val="between"/>
      </c:valAx>
      <c:catAx>
        <c:axId val="805735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8041126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bolsa_esporte_lazer!$E$93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bolsa_esporte_lazer!$E$94:$E$127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bolsa_esporte_lazer!$Q$94:$Q$127</c:f>
              <c:numCache>
                <c:formatCode>"R$"\ #,##0.00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750</c:v>
                </c:pt>
                <c:pt idx="15">
                  <c:v>1500</c:v>
                </c:pt>
                <c:pt idx="16">
                  <c:v>500</c:v>
                </c:pt>
                <c:pt idx="17">
                  <c:v>500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500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500</c:v>
                </c:pt>
                <c:pt idx="31">
                  <c:v>0</c:v>
                </c:pt>
                <c:pt idx="32">
                  <c:v>0</c:v>
                </c:pt>
                <c:pt idx="33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BA-4A24-9940-81A07C4D3F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70983680"/>
        <c:axId val="70976640"/>
      </c:barChart>
      <c:valAx>
        <c:axId val="70976640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70983680"/>
        <c:crosses val="autoZero"/>
        <c:crossBetween val="between"/>
      </c:valAx>
      <c:catAx>
        <c:axId val="709836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7097664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participação_eventos!$D$45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 w="50800">
              <a:noFill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6EA-4620-BAC3-7966C9EE681C}"/>
              </c:ext>
            </c:extLst>
          </c:dPt>
          <c:cat>
            <c:numRef>
              <c:f>participação_eventos!$F$10:$Q$10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participação_eventos!$F$45:$Q$45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EA-4620-BAC3-7966C9EE6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shape val="cylinder"/>
        <c:axId val="71251840"/>
        <c:axId val="71253376"/>
        <c:axId val="0"/>
      </c:bar3DChart>
      <c:dateAx>
        <c:axId val="7125184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pt-BR"/>
          </a:p>
        </c:txPr>
        <c:crossAx val="71253376"/>
        <c:crosses val="autoZero"/>
        <c:auto val="1"/>
        <c:lblOffset val="100"/>
        <c:baseTimeUnit val="months"/>
      </c:dateAx>
      <c:valAx>
        <c:axId val="71253376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12518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00854234591492"/>
          <c:y val="1.2905630139846795E-2"/>
          <c:w val="0.85501709905080392"/>
          <c:h val="0.8394036520492113"/>
        </c:manualLayout>
      </c:layout>
      <c:lineChart>
        <c:grouping val="standard"/>
        <c:varyColors val="0"/>
        <c:ser>
          <c:idx val="1"/>
          <c:order val="0"/>
          <c:tx>
            <c:strRef>
              <c:f>bolsa_esporte_lazer!$D$128</c:f>
              <c:strCache>
                <c:ptCount val="1"/>
                <c:pt idx="0">
                  <c:v>TOTAL - MÊS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41CD-447A-A8CD-F83E0E4ECCCC}"/>
              </c:ext>
            </c:extLst>
          </c:dPt>
          <c:cat>
            <c:numRef>
              <c:f>bolsa_esporte_lazer!$F$93:$Q$93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participação_eventos!$F$128:$Q$128</c:f>
              <c:numCache>
                <c:formatCode>"R$"\ #,##0.00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1823.78</c:v>
                </c:pt>
                <c:pt idx="6">
                  <c:v>769.8</c:v>
                </c:pt>
                <c:pt idx="7">
                  <c:v>160</c:v>
                </c:pt>
                <c:pt idx="8">
                  <c:v>0</c:v>
                </c:pt>
                <c:pt idx="9">
                  <c:v>4332.5</c:v>
                </c:pt>
                <c:pt idx="10">
                  <c:v>503.18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CD-447A-A8CD-F83E0E4ECC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277568"/>
        <c:axId val="71279360"/>
      </c:lineChart>
      <c:dateAx>
        <c:axId val="7127756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71279360"/>
        <c:crosses val="autoZero"/>
        <c:auto val="1"/>
        <c:lblOffset val="100"/>
        <c:baseTimeUnit val="months"/>
      </c:dateAx>
      <c:valAx>
        <c:axId val="71279360"/>
        <c:scaling>
          <c:orientation val="minMax"/>
          <c:max val="10000"/>
        </c:scaling>
        <c:delete val="0"/>
        <c:axPos val="l"/>
        <c:majorGridlines/>
        <c:numFmt formatCode="&quot;R$&quot;\ #,##0.00" sourceLinked="1"/>
        <c:majorTickMark val="none"/>
        <c:minorTickMark val="none"/>
        <c:tickLblPos val="nextTo"/>
        <c:crossAx val="7127756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1531459943654"/>
          <c:y val="5.3816581750810555E-2"/>
          <c:w val="0.74222076864216424"/>
          <c:h val="0.9251229490168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bolsa_distribuidas_faculdades!$Q$225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(bolsa_distribuidas_faculdades!$D$264:$D$275,bolsa_distribuidas_faculdades!$D$277)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TOTAL-ACUMULADO</c:v>
                </c:pt>
              </c:strCache>
            </c:strRef>
          </c:cat>
          <c:val>
            <c:numRef>
              <c:f>(bolsa_distribuidas_faculdades!$Q$264:$Q$275,bolsa_distribuidas_faculdades!$Q$277)</c:f>
              <c:numCache>
                <c:formatCode>"R$"\ #,##0.00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769.8</c:v>
                </c:pt>
                <c:pt idx="9">
                  <c:v>4129.75</c:v>
                </c:pt>
                <c:pt idx="10">
                  <c:v>2065.9299999999998</c:v>
                </c:pt>
                <c:pt idx="11">
                  <c:v>623.78</c:v>
                </c:pt>
                <c:pt idx="12">
                  <c:v>7589.2599999999993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3-4114-85A5-0B26BC68B7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71297664"/>
        <c:axId val="71296128"/>
      </c:barChart>
      <c:valAx>
        <c:axId val="71296128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71297664"/>
        <c:crosses val="autoZero"/>
        <c:crossBetween val="between"/>
      </c:valAx>
      <c:catAx>
        <c:axId val="712976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7129612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611521216097987"/>
          <c:y val="1.631703686292945E-2"/>
          <c:w val="0.55669373359580054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participação_eventos!$E$93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participação_eventos!$E$94:$E$127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participação_eventos!$R$94:$R$127</c:f>
              <c:numCache>
                <c:formatCode>"R$"\ #,##0.00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769.8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1200</c:v>
                </c:pt>
                <c:pt idx="26">
                  <c:v>2366.89</c:v>
                </c:pt>
                <c:pt idx="27">
                  <c:v>562.86</c:v>
                </c:pt>
                <c:pt idx="28">
                  <c:v>0</c:v>
                </c:pt>
                <c:pt idx="29">
                  <c:v>503.18</c:v>
                </c:pt>
                <c:pt idx="30">
                  <c:v>0</c:v>
                </c:pt>
                <c:pt idx="31">
                  <c:v>1562.75</c:v>
                </c:pt>
                <c:pt idx="32">
                  <c:v>0</c:v>
                </c:pt>
                <c:pt idx="33">
                  <c:v>623.78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32-48BB-9ABF-04D6BC0D68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71498752"/>
        <c:axId val="71496064"/>
      </c:barChart>
      <c:valAx>
        <c:axId val="71496064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71498752"/>
        <c:crosses val="autoZero"/>
        <c:crossBetween val="between"/>
      </c:valAx>
      <c:catAx>
        <c:axId val="714987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7149606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bolsa_PROMISAES!$D$45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EAB200"/>
            </a:solidFill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4AB-4FE1-9BBB-67E1C2692213}"/>
              </c:ext>
            </c:extLst>
          </c:dPt>
          <c:cat>
            <c:numRef>
              <c:f>participação_eventos!$F$10:$Q$10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bolsa_PROMISAES!$F$45:$Q$45</c:f>
              <c:numCache>
                <c:formatCode>General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AB-4FE1-9BBB-67E1C26922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75302016"/>
        <c:axId val="75303552"/>
        <c:axId val="0"/>
      </c:bar3DChart>
      <c:dateAx>
        <c:axId val="7530201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75303552"/>
        <c:crosses val="autoZero"/>
        <c:auto val="1"/>
        <c:lblOffset val="100"/>
        <c:baseTimeUnit val="months"/>
      </c:dateAx>
      <c:valAx>
        <c:axId val="75303552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53020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bolsa_esporte_lazer!$D$128</c:f>
              <c:strCache>
                <c:ptCount val="1"/>
                <c:pt idx="0">
                  <c:v>TOTAL - MÊS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7BB1-46CC-B557-0E097BD88005}"/>
              </c:ext>
            </c:extLst>
          </c:dPt>
          <c:cat>
            <c:numRef>
              <c:f>bolsa_esporte_lazer!$F$93:$Q$93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bolsa_PROMISAES!$F$129:$Q$129</c:f>
              <c:numCache>
                <c:formatCode>"R$"\ #,##0.00</c:formatCode>
                <c:ptCount val="12"/>
                <c:pt idx="0">
                  <c:v>1866</c:v>
                </c:pt>
                <c:pt idx="1">
                  <c:v>1866</c:v>
                </c:pt>
                <c:pt idx="2">
                  <c:v>1866</c:v>
                </c:pt>
                <c:pt idx="3">
                  <c:v>1866</c:v>
                </c:pt>
                <c:pt idx="4">
                  <c:v>1866</c:v>
                </c:pt>
                <c:pt idx="5">
                  <c:v>1866</c:v>
                </c:pt>
                <c:pt idx="6">
                  <c:v>1866</c:v>
                </c:pt>
                <c:pt idx="7">
                  <c:v>1866</c:v>
                </c:pt>
                <c:pt idx="8">
                  <c:v>1866</c:v>
                </c:pt>
                <c:pt idx="9">
                  <c:v>1866</c:v>
                </c:pt>
                <c:pt idx="10">
                  <c:v>1866</c:v>
                </c:pt>
                <c:pt idx="11">
                  <c:v>1866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B1-46CC-B557-0E097BD88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581696"/>
        <c:axId val="75583488"/>
      </c:lineChart>
      <c:dateAx>
        <c:axId val="7558169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75583488"/>
        <c:crosses val="autoZero"/>
        <c:auto val="1"/>
        <c:lblOffset val="100"/>
        <c:baseTimeUnit val="months"/>
      </c:dateAx>
      <c:valAx>
        <c:axId val="75583488"/>
        <c:scaling>
          <c:orientation val="minMax"/>
          <c:max val="5000"/>
          <c:min val="0"/>
        </c:scaling>
        <c:delete val="0"/>
        <c:axPos val="l"/>
        <c:majorGridlines/>
        <c:numFmt formatCode="&quot;R$&quot;\ #,##0.00" sourceLinked="1"/>
        <c:majorTickMark val="none"/>
        <c:minorTickMark val="none"/>
        <c:tickLblPos val="nextTo"/>
        <c:crossAx val="755816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pt-BR"/>
          </a:p>
        </c:txPr>
      </c:dTable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1531459943654"/>
          <c:y val="5.3816581750810555E-2"/>
          <c:w val="0.74222076864216424"/>
          <c:h val="0.9251229490168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bolsa_distribuidas_faculdades!$Q$186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(bolsa_distribuidas_faculdades!$D$303:$D$314,bolsa_distribuidas_faculdades!$D$316)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TOTAL-ACUMULADO</c:v>
                </c:pt>
              </c:strCache>
            </c:strRef>
          </c:cat>
          <c:val>
            <c:numRef>
              <c:f>(bolsa_distribuidas_faculdades!$Q$303:$Q$314,bolsa_distribuidas_faculdades!$Q$316)</c:f>
              <c:numCache>
                <c:formatCode>"R$"\ #,##0.00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7464</c:v>
                </c:pt>
                <c:pt idx="9">
                  <c:v>7464</c:v>
                </c:pt>
                <c:pt idx="10">
                  <c:v>0</c:v>
                </c:pt>
                <c:pt idx="11">
                  <c:v>7464</c:v>
                </c:pt>
                <c:pt idx="12">
                  <c:v>22392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03-4CF1-95D2-BC8F3FF657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75626368"/>
        <c:axId val="75624832"/>
      </c:barChart>
      <c:valAx>
        <c:axId val="75624832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75626368"/>
        <c:crosses val="autoZero"/>
        <c:crossBetween val="between"/>
      </c:valAx>
      <c:catAx>
        <c:axId val="756263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7562483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bolsa_PROMISAES!$E$94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bolsa_PROMISAES!$E$95:$E$128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bolsa_PROMISAES!$R$95:$R$128</c:f>
              <c:numCache>
                <c:formatCode>"R$"\ #,##0.00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7464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7464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7464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57-4BA1-9648-798D2A315D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76208384"/>
        <c:axId val="76198272"/>
      </c:barChart>
      <c:valAx>
        <c:axId val="76198272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76208384"/>
        <c:crosses val="autoZero"/>
        <c:crossBetween val="between"/>
      </c:valAx>
      <c:catAx>
        <c:axId val="762083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>
                <a:latin typeface="+mn-lt"/>
              </a:defRPr>
            </a:pPr>
            <a:endParaRPr lang="pt-BR"/>
          </a:p>
        </c:txPr>
        <c:crossAx val="7619827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792076771653545"/>
          <c:y val="1.631703686292945E-2"/>
          <c:w val="0.59488817804024496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participação_eventos!$E$93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bolsa_PROMISAES!$E$95:$E$128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bolsa_PROMISAES!$Q$11:$Q$44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63-4E18-AD18-7C0E3EF899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83745024"/>
        <c:axId val="83743488"/>
      </c:barChart>
      <c:valAx>
        <c:axId val="8374348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83745024"/>
        <c:crosses val="autoZero"/>
        <c:crossBetween val="between"/>
      </c:valAx>
      <c:catAx>
        <c:axId val="837450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8374348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bolsa_auxílio_finan_moradia!$R$92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bolsa_auxílio_finan_moradia!$E$93:$E$126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Matemática</c:v>
                </c:pt>
                <c:pt idx="7">
                  <c:v>Química</c:v>
                </c:pt>
                <c:pt idx="8">
                  <c:v>Sistema de Informação</c:v>
                </c:pt>
                <c:pt idx="9">
                  <c:v>Direito</c:v>
                </c:pt>
                <c:pt idx="10">
                  <c:v>Relações Internacionais</c:v>
                </c:pt>
                <c:pt idx="11">
                  <c:v>Educação Física</c:v>
                </c:pt>
                <c:pt idx="12">
                  <c:v>Pedagogia</c:v>
                </c:pt>
                <c:pt idx="13">
                  <c:v>Engenharia de Alimentos</c:v>
                </c:pt>
                <c:pt idx="14">
                  <c:v>Engenharia de Energia</c:v>
                </c:pt>
                <c:pt idx="15">
                  <c:v>Engenharia de Produção</c:v>
                </c:pt>
                <c:pt idx="16">
                  <c:v>Engenharia Mecânica</c:v>
                </c:pt>
                <c:pt idx="17">
                  <c:v>Agronomia</c:v>
                </c:pt>
                <c:pt idx="18">
                  <c:v>Engenharia Agrícola</c:v>
                </c:pt>
                <c:pt idx="19">
                  <c:v>Zootecnia</c:v>
                </c:pt>
                <c:pt idx="20">
                  <c:v>Biotecnologia</c:v>
                </c:pt>
                <c:pt idx="21">
                  <c:v>Ciências Biológicas</c:v>
                </c:pt>
                <c:pt idx="22">
                  <c:v>Gestão Ambiental</c:v>
                </c:pt>
                <c:pt idx="23">
                  <c:v>Ciências Sociais</c:v>
                </c:pt>
                <c:pt idx="24">
                  <c:v>Geografia</c:v>
                </c:pt>
                <c:pt idx="25">
                  <c:v>Biotecnologia</c:v>
                </c:pt>
                <c:pt idx="26">
                  <c:v>História</c:v>
                </c:pt>
                <c:pt idx="27">
                  <c:v>Gestão Ambiental</c:v>
                </c:pt>
                <c:pt idx="28">
                  <c:v>Psicologia</c:v>
                </c:pt>
                <c:pt idx="29">
                  <c:v>Geografia</c:v>
                </c:pt>
                <c:pt idx="30">
                  <c:v>Medicina</c:v>
                </c:pt>
                <c:pt idx="31">
                  <c:v>Psicologia</c:v>
                </c:pt>
                <c:pt idx="32">
                  <c:v>Nutrição</c:v>
                </c:pt>
                <c:pt idx="33">
                  <c:v>Nutrição</c:v>
                </c:pt>
              </c:strCache>
            </c:strRef>
          </c:cat>
          <c:val>
            <c:numRef>
              <c:f>bolsa_auxílio_finan_moradia!$R$93:$R$126</c:f>
              <c:numCache>
                <c:formatCode>"R$"\ #,##0.00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2400</c:v>
                </c:pt>
                <c:pt idx="5">
                  <c:v>1400</c:v>
                </c:pt>
                <c:pt idx="6">
                  <c:v>2086</c:v>
                </c:pt>
                <c:pt idx="7">
                  <c:v>0</c:v>
                </c:pt>
                <c:pt idx="8">
                  <c:v>4644</c:v>
                </c:pt>
                <c:pt idx="9">
                  <c:v>1294</c:v>
                </c:pt>
                <c:pt idx="10">
                  <c:v>0</c:v>
                </c:pt>
                <c:pt idx="11">
                  <c:v>400</c:v>
                </c:pt>
                <c:pt idx="12">
                  <c:v>800</c:v>
                </c:pt>
                <c:pt idx="13">
                  <c:v>5067</c:v>
                </c:pt>
                <c:pt idx="14">
                  <c:v>2400</c:v>
                </c:pt>
                <c:pt idx="15">
                  <c:v>4800</c:v>
                </c:pt>
                <c:pt idx="16">
                  <c:v>4800</c:v>
                </c:pt>
                <c:pt idx="17">
                  <c:v>0</c:v>
                </c:pt>
                <c:pt idx="18">
                  <c:v>10886</c:v>
                </c:pt>
                <c:pt idx="19">
                  <c:v>0</c:v>
                </c:pt>
                <c:pt idx="20">
                  <c:v>0</c:v>
                </c:pt>
                <c:pt idx="21">
                  <c:v>7019.99</c:v>
                </c:pt>
                <c:pt idx="22">
                  <c:v>0</c:v>
                </c:pt>
                <c:pt idx="23">
                  <c:v>2634</c:v>
                </c:pt>
                <c:pt idx="24">
                  <c:v>2858</c:v>
                </c:pt>
                <c:pt idx="25">
                  <c:v>0</c:v>
                </c:pt>
                <c:pt idx="26">
                  <c:v>1567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2334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EA-477C-A819-ED1FEC4504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62249344"/>
        <c:axId val="160118272"/>
      </c:barChart>
      <c:valAx>
        <c:axId val="160118272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162249344"/>
        <c:crosses val="autoZero"/>
        <c:crossBetween val="between"/>
      </c:valAx>
      <c:catAx>
        <c:axId val="1622493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6011827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participação_eventos!$E$93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bolsa_PROMISAES!$E$95:$E$128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bolsa_PROMISAES!$Q$95:$Q$128</c:f>
              <c:numCache>
                <c:formatCode>"R$"\ #,##0.00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622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622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622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97-47A1-998F-4A7650FB89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92912640"/>
        <c:axId val="92911104"/>
      </c:barChart>
      <c:valAx>
        <c:axId val="92911104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92912640"/>
        <c:crosses val="autoZero"/>
        <c:crossBetween val="between"/>
      </c:valAx>
      <c:catAx>
        <c:axId val="929126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9291110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bolsa_PROMISAES!$D$45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 w="50800">
              <a:noFill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725-4BA9-80B6-9DA657E341E9}"/>
              </c:ext>
            </c:extLst>
          </c:dPt>
          <c:cat>
            <c:numRef>
              <c:f>participação_eventos!$F$10:$Q$10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bolsa_mobilidade_Intern!$F$46:$Q$46</c:f>
              <c:numCache>
                <c:formatCode>General</c:formatCode>
                <c:ptCount val="12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25-4BA9-80B6-9DA657E341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101291136"/>
        <c:axId val="101292672"/>
        <c:axId val="0"/>
      </c:bar3DChart>
      <c:dateAx>
        <c:axId val="10129113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01292672"/>
        <c:crosses val="autoZero"/>
        <c:auto val="1"/>
        <c:lblOffset val="100"/>
        <c:baseTimeUnit val="months"/>
      </c:dateAx>
      <c:valAx>
        <c:axId val="101292672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12911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bolsa_esporte_lazer!$D$128</c:f>
              <c:strCache>
                <c:ptCount val="1"/>
                <c:pt idx="0">
                  <c:v>TOTAL - MÊS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AC77-4B4E-A37F-066FB9105DF0}"/>
              </c:ext>
            </c:extLst>
          </c:dPt>
          <c:cat>
            <c:numRef>
              <c:f>bolsa_mobilidade_Intern!$F$92:$Q$92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bolsa_mobilidade_Intern!$F$127:$Q$127</c:f>
              <c:numCache>
                <c:formatCode>"R$"\ #,##0.00</c:formatCode>
                <c:ptCount val="12"/>
                <c:pt idx="0">
                  <c:v>5850.8</c:v>
                </c:pt>
                <c:pt idx="1">
                  <c:v>3252.4</c:v>
                </c:pt>
                <c:pt idx="2">
                  <c:v>3457.2</c:v>
                </c:pt>
                <c:pt idx="3">
                  <c:v>3340.5</c:v>
                </c:pt>
                <c:pt idx="4">
                  <c:v>3517.5</c:v>
                </c:pt>
                <c:pt idx="5">
                  <c:v>3480.3</c:v>
                </c:pt>
                <c:pt idx="6">
                  <c:v>0</c:v>
                </c:pt>
                <c:pt idx="7">
                  <c:v>4500</c:v>
                </c:pt>
                <c:pt idx="8">
                  <c:v>2192.85</c:v>
                </c:pt>
                <c:pt idx="9">
                  <c:v>2227.9499999999998</c:v>
                </c:pt>
                <c:pt idx="10">
                  <c:v>2051.85</c:v>
                </c:pt>
                <c:pt idx="11">
                  <c:v>2061.4499999999998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77-4B4E-A37F-066FB9105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013184"/>
        <c:axId val="102043648"/>
      </c:lineChart>
      <c:dateAx>
        <c:axId val="10201318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02043648"/>
        <c:crosses val="autoZero"/>
        <c:auto val="1"/>
        <c:lblOffset val="100"/>
        <c:baseTimeUnit val="months"/>
      </c:dateAx>
      <c:valAx>
        <c:axId val="102043648"/>
        <c:scaling>
          <c:orientation val="minMax"/>
        </c:scaling>
        <c:delete val="0"/>
        <c:axPos val="l"/>
        <c:majorGridlines/>
        <c:numFmt formatCode="&quot;R$&quot;\ #,##0.00" sourceLinked="1"/>
        <c:majorTickMark val="none"/>
        <c:minorTickMark val="none"/>
        <c:tickLblPos val="nextTo"/>
        <c:crossAx val="1020131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/>
            </a:pPr>
            <a:endParaRPr lang="pt-BR"/>
          </a:p>
        </c:txPr>
      </c:dTable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45877077865267"/>
          <c:y val="5.3816581750810555E-2"/>
          <c:w val="0.71791529965004375"/>
          <c:h val="0.91216965202232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bolsa_distribuidas_faculdades!$Q$342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(bolsa_distribuidas_faculdades!$D$343:$D$354,bolsa_distribuidas_faculdades!$D$356)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TOTAL-ACUMULADO</c:v>
                </c:pt>
              </c:strCache>
            </c:strRef>
          </c:cat>
          <c:val>
            <c:numRef>
              <c:f>(bolsa_distribuidas_faculdades!$Q$343:$Q$354,bolsa_distribuidas_faculdades!$Q$356)</c:f>
              <c:numCache>
                <c:formatCode>"R$"\ #,##0.00</c:formatCode>
                <c:ptCount val="13"/>
                <c:pt idx="0">
                  <c:v>0</c:v>
                </c:pt>
                <c:pt idx="1">
                  <c:v>9986.65</c:v>
                </c:pt>
                <c:pt idx="2">
                  <c:v>0</c:v>
                </c:pt>
                <c:pt idx="3">
                  <c:v>11449.35</c:v>
                </c:pt>
                <c:pt idx="4">
                  <c:v>13034.099999999999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1462.7</c:v>
                </c:pt>
                <c:pt idx="10">
                  <c:v>0</c:v>
                </c:pt>
                <c:pt idx="11">
                  <c:v>0</c:v>
                </c:pt>
                <c:pt idx="12">
                  <c:v>35932.799999999996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68-47FE-B61E-B954BDAF4F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02090624"/>
        <c:axId val="102089088"/>
      </c:barChart>
      <c:valAx>
        <c:axId val="102089088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102090624"/>
        <c:crosses val="autoZero"/>
        <c:crossBetween val="between"/>
      </c:valAx>
      <c:catAx>
        <c:axId val="1020906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0208908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participação_eventos!$R$93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bolsa_mobilidade_Intern!$E$93:$E$126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bolsa_mobilidade_Intern!$R$93:$R$126</c:f>
              <c:numCache>
                <c:formatCode>"R$"\ #,##0.00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9986.65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11449.35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13034.099999999999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1462.7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17-4692-815B-14972FFEB3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04081664"/>
        <c:axId val="103701888"/>
      </c:barChart>
      <c:valAx>
        <c:axId val="103701888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104081664"/>
        <c:crosses val="autoZero"/>
        <c:crossBetween val="between"/>
      </c:valAx>
      <c:catAx>
        <c:axId val="1040816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10370188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2"/>
      <c:rotY val="0"/>
      <c:rAngAx val="0"/>
    </c:view3D>
    <c:floor>
      <c:thickness val="0"/>
    </c:floor>
    <c:side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bolsa_PROMISAES!$D$45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 w="50800">
              <a:noFill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9D6-4D3F-83F2-EAECD0881AC9}"/>
              </c:ext>
            </c:extLst>
          </c:dPt>
          <c:cat>
            <c:numRef>
              <c:f>participação_eventos!$F$10:$Q$10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'apoio_pedagógico_L. estrangeira'!$F$45:$Q$45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222</c:v>
                </c:pt>
                <c:pt idx="3">
                  <c:v>222</c:v>
                </c:pt>
                <c:pt idx="4">
                  <c:v>222</c:v>
                </c:pt>
                <c:pt idx="5">
                  <c:v>222</c:v>
                </c:pt>
                <c:pt idx="6">
                  <c:v>222</c:v>
                </c:pt>
                <c:pt idx="7">
                  <c:v>75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D6-4D3F-83F2-EAECD0881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110199168"/>
        <c:axId val="110200704"/>
        <c:axId val="0"/>
      </c:bar3DChart>
      <c:dateAx>
        <c:axId val="11019916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110200704"/>
        <c:crosses val="autoZero"/>
        <c:auto val="1"/>
        <c:lblOffset val="100"/>
        <c:baseTimeUnit val="months"/>
      </c:dateAx>
      <c:valAx>
        <c:axId val="1102007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01991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1531459943654"/>
          <c:y val="5.3816581750810555E-2"/>
          <c:w val="0.74222076864216424"/>
          <c:h val="0.9251229490168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bolsa_distribuidas_faculdades!$P$382</c:f>
              <c:strCache>
                <c:ptCount val="1"/>
                <c:pt idx="0">
                  <c:v>dez/15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bolsa_distribuidas_faculdades!$D$323:$D$335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</c:v>
                </c:pt>
              </c:strCache>
            </c:strRef>
          </c:cat>
          <c:val>
            <c:numRef>
              <c:f>bolsa_distribuidas_faculdades!$P$383:$P$395</c:f>
              <c:numCache>
                <c:formatCode>General</c:formatCode>
                <c:ptCount val="13"/>
                <c:pt idx="0">
                  <c:v>3</c:v>
                </c:pt>
                <c:pt idx="1">
                  <c:v>5</c:v>
                </c:pt>
                <c:pt idx="2">
                  <c:v>0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  <c:pt idx="6">
                  <c:v>14</c:v>
                </c:pt>
                <c:pt idx="7">
                  <c:v>0</c:v>
                </c:pt>
                <c:pt idx="8">
                  <c:v>10</c:v>
                </c:pt>
                <c:pt idx="9">
                  <c:v>11</c:v>
                </c:pt>
                <c:pt idx="10">
                  <c:v>8</c:v>
                </c:pt>
                <c:pt idx="11">
                  <c:v>7</c:v>
                </c:pt>
                <c:pt idx="12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D8-402F-9026-3DF9427B0C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10247936"/>
        <c:axId val="110221568"/>
      </c:barChart>
      <c:valAx>
        <c:axId val="11022156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10247936"/>
        <c:crosses val="autoZero"/>
        <c:crossBetween val="between"/>
      </c:valAx>
      <c:catAx>
        <c:axId val="1102479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1022156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participação_eventos!$E$93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'apoio_pedagógico_L. estrangeira'!$E$11:$E$44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de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'apoio_pedagógico_L. estrangeira'!$Q$11:$Q$44</c:f>
              <c:numCache>
                <c:formatCode>General</c:formatCode>
                <c:ptCount val="34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2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5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6</c:v>
                </c:pt>
                <c:pt idx="16">
                  <c:v>0</c:v>
                </c:pt>
                <c:pt idx="17">
                  <c:v>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</c:v>
                </c:pt>
                <c:pt idx="22">
                  <c:v>2</c:v>
                </c:pt>
                <c:pt idx="23">
                  <c:v>0</c:v>
                </c:pt>
                <c:pt idx="24">
                  <c:v>4</c:v>
                </c:pt>
                <c:pt idx="25">
                  <c:v>6</c:v>
                </c:pt>
                <c:pt idx="26">
                  <c:v>3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0</c:v>
                </c:pt>
                <c:pt idx="31">
                  <c:v>6</c:v>
                </c:pt>
                <c:pt idx="32">
                  <c:v>2</c:v>
                </c:pt>
                <c:pt idx="3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49-400B-B821-A80171EBB5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15491584"/>
        <c:axId val="115473408"/>
      </c:barChart>
      <c:valAx>
        <c:axId val="1154734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15491584"/>
        <c:crosses val="autoZero"/>
        <c:crossBetween val="between"/>
      </c:valAx>
      <c:catAx>
        <c:axId val="1154915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1547340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1531459943654"/>
          <c:y val="5.3816581750810555E-2"/>
          <c:w val="0.74222076864216424"/>
          <c:h val="0.9251229490168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bolsa_distribuidas_faculdades!$P$382</c:f>
              <c:strCache>
                <c:ptCount val="1"/>
                <c:pt idx="0">
                  <c:v>dez/15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bolsa_distribuidas_faculdades!$D$323:$D$335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</c:v>
                </c:pt>
              </c:strCache>
            </c:strRef>
          </c:cat>
          <c:val>
            <c:numRef>
              <c:f>bolsa_distribuidas_faculdades!$P$383:$P$395</c:f>
              <c:numCache>
                <c:formatCode>General</c:formatCode>
                <c:ptCount val="13"/>
                <c:pt idx="0">
                  <c:v>3</c:v>
                </c:pt>
                <c:pt idx="1">
                  <c:v>5</c:v>
                </c:pt>
                <c:pt idx="2">
                  <c:v>0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  <c:pt idx="6">
                  <c:v>14</c:v>
                </c:pt>
                <c:pt idx="7">
                  <c:v>0</c:v>
                </c:pt>
                <c:pt idx="8">
                  <c:v>10</c:v>
                </c:pt>
                <c:pt idx="9">
                  <c:v>11</c:v>
                </c:pt>
                <c:pt idx="10">
                  <c:v>8</c:v>
                </c:pt>
                <c:pt idx="11">
                  <c:v>7</c:v>
                </c:pt>
                <c:pt idx="12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F1-4741-8259-E298DA980A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17756672"/>
        <c:axId val="117754880"/>
      </c:barChart>
      <c:valAx>
        <c:axId val="117754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17756672"/>
        <c:crosses val="autoZero"/>
        <c:crossBetween val="between"/>
      </c:valAx>
      <c:catAx>
        <c:axId val="1177566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1775488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participação_eventos!$E$93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'apoio_pedagógico_L. estrangeira'!$E$11:$E$44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de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'apoio_pedagógico_L. estrangeira'!$Q$11:$Q$44</c:f>
              <c:numCache>
                <c:formatCode>General</c:formatCode>
                <c:ptCount val="34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2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5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6</c:v>
                </c:pt>
                <c:pt idx="16">
                  <c:v>0</c:v>
                </c:pt>
                <c:pt idx="17">
                  <c:v>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</c:v>
                </c:pt>
                <c:pt idx="22">
                  <c:v>2</c:v>
                </c:pt>
                <c:pt idx="23">
                  <c:v>0</c:v>
                </c:pt>
                <c:pt idx="24">
                  <c:v>4</c:v>
                </c:pt>
                <c:pt idx="25">
                  <c:v>6</c:v>
                </c:pt>
                <c:pt idx="26">
                  <c:v>3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0</c:v>
                </c:pt>
                <c:pt idx="31">
                  <c:v>6</c:v>
                </c:pt>
                <c:pt idx="32">
                  <c:v>2</c:v>
                </c:pt>
                <c:pt idx="3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1C-486F-A527-5D24479141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18101504"/>
        <c:axId val="118099968"/>
      </c:barChart>
      <c:valAx>
        <c:axId val="11809996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18101504"/>
        <c:crosses val="autoZero"/>
        <c:crossBetween val="between"/>
      </c:valAx>
      <c:catAx>
        <c:axId val="1181015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1809996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661439301943505"/>
          <c:y val="9.5570431145482505E-3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bolsa_auxílio_finan_moradia!$Q$10</c:f>
              <c:strCache>
                <c:ptCount val="1"/>
                <c:pt idx="0">
                  <c:v>dez/15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bolsa_auxílio_finan_moradia!$E$11:$E$44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bolsa_auxílio_finan_moradia!$Q$11:$Q$44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</c:v>
                </c:pt>
                <c:pt idx="27">
                  <c:v>0</c:v>
                </c:pt>
                <c:pt idx="28">
                  <c:v>2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7E-4722-AA11-B301242C4E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91487360"/>
        <c:axId val="191484672"/>
      </c:barChart>
      <c:valAx>
        <c:axId val="19148467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91487360"/>
        <c:crosses val="autoZero"/>
        <c:crossBetween val="between"/>
      </c:valAx>
      <c:catAx>
        <c:axId val="1914873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9148467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'apoio_pedagógico_L. estrangeira'!$E$91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'apoio_pedagógico_L. estrangeira'!$E$92:$E$125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de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'apoio_pedagógico_L. estrangeira'!$Q$92:$Q$125</c:f>
              <c:numCache>
                <c:formatCode>General</c:formatCode>
                <c:ptCount val="34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6</c:v>
                </c:pt>
                <c:pt idx="16">
                  <c:v>0</c:v>
                </c:pt>
                <c:pt idx="17">
                  <c:v>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</c:v>
                </c:pt>
                <c:pt idx="22">
                  <c:v>1</c:v>
                </c:pt>
                <c:pt idx="23">
                  <c:v>0</c:v>
                </c:pt>
                <c:pt idx="24">
                  <c:v>3</c:v>
                </c:pt>
                <c:pt idx="25">
                  <c:v>6</c:v>
                </c:pt>
                <c:pt idx="26">
                  <c:v>3</c:v>
                </c:pt>
                <c:pt idx="27">
                  <c:v>2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4</c:v>
                </c:pt>
                <c:pt idx="32">
                  <c:v>2</c:v>
                </c:pt>
                <c:pt idx="3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58-4A76-B9B8-C7003C84E9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4704256"/>
        <c:axId val="124702720"/>
      </c:barChart>
      <c:valAx>
        <c:axId val="12470272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24704256"/>
        <c:crosses val="autoZero"/>
        <c:crossBetween val="between"/>
      </c:valAx>
      <c:catAx>
        <c:axId val="1247042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12470272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participação_eventos!$E$93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'apoio_pedagógico_L. estrangeira'!$E$132:$E$165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'apoio_pedagógico_L. estrangeira'!$Q$132:$Q$165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0</c:v>
                </c:pt>
                <c:pt idx="31">
                  <c:v>2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93-4F54-9BE3-D39AFDDB53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4856576"/>
        <c:axId val="124855040"/>
      </c:barChart>
      <c:valAx>
        <c:axId val="12485504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24856576"/>
        <c:crosses val="autoZero"/>
        <c:crossBetween val="between"/>
      </c:valAx>
      <c:catAx>
        <c:axId val="1248565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12485504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bolsa_PROMISAES!$E$10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C000"/>
            </a:solidFill>
            <a:ln w="50800">
              <a:noFill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A6D-44D6-BAA2-A49EA654D14A}"/>
              </c:ext>
            </c:extLst>
          </c:dPt>
          <c:cat>
            <c:numRef>
              <c:f>bolsa_mobilidade_Intern!$F$11:$Q$11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moradia_estudantil!$F$46:$Q$46</c:f>
              <c:numCache>
                <c:formatCode>0</c:formatCode>
                <c:ptCount val="12"/>
                <c:pt idx="0">
                  <c:v>84</c:v>
                </c:pt>
                <c:pt idx="1">
                  <c:v>84</c:v>
                </c:pt>
                <c:pt idx="2">
                  <c:v>79</c:v>
                </c:pt>
                <c:pt idx="3">
                  <c:v>78</c:v>
                </c:pt>
                <c:pt idx="4">
                  <c:v>78</c:v>
                </c:pt>
                <c:pt idx="5">
                  <c:v>78</c:v>
                </c:pt>
                <c:pt idx="6">
                  <c:v>76</c:v>
                </c:pt>
                <c:pt idx="7">
                  <c:v>75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6D-44D6-BAA2-A49EA654D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125018496"/>
        <c:axId val="125020032"/>
        <c:axId val="0"/>
      </c:bar3DChart>
      <c:dateAx>
        <c:axId val="12501849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125020032"/>
        <c:crosses val="autoZero"/>
        <c:auto val="1"/>
        <c:lblOffset val="100"/>
        <c:baseTimeUnit val="months"/>
      </c:dateAx>
      <c:valAx>
        <c:axId val="125020032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1250184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1531459943654"/>
          <c:y val="5.3816581750810555E-2"/>
          <c:w val="0.74222076864216424"/>
          <c:h val="0.9251229490168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bolsa_distribuidas_faculdades!$P$30</c:f>
              <c:strCache>
                <c:ptCount val="1"/>
                <c:pt idx="0">
                  <c:v>dez/15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bolsa_distribuidas_faculdades!$D$323:$D$335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</c:v>
                </c:pt>
              </c:strCache>
            </c:strRef>
          </c:cat>
          <c:val>
            <c:numRef>
              <c:f>bolsa_distribuidas_faculdades!$P$31:$P$43</c:f>
              <c:numCache>
                <c:formatCode>General</c:formatCode>
                <c:ptCount val="13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14</c:v>
                </c:pt>
                <c:pt idx="4">
                  <c:v>1</c:v>
                </c:pt>
                <c:pt idx="5">
                  <c:v>3</c:v>
                </c:pt>
                <c:pt idx="6">
                  <c:v>8</c:v>
                </c:pt>
                <c:pt idx="7">
                  <c:v>0</c:v>
                </c:pt>
                <c:pt idx="8">
                  <c:v>11</c:v>
                </c:pt>
                <c:pt idx="9">
                  <c:v>11</c:v>
                </c:pt>
                <c:pt idx="10">
                  <c:v>18</c:v>
                </c:pt>
                <c:pt idx="11">
                  <c:v>2</c:v>
                </c:pt>
                <c:pt idx="1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96-490F-9A92-CD4BC337CF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5059456"/>
        <c:axId val="125045376"/>
      </c:barChart>
      <c:valAx>
        <c:axId val="12504537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25059456"/>
        <c:crosses val="autoZero"/>
        <c:crossBetween val="between"/>
      </c:valAx>
      <c:catAx>
        <c:axId val="1250594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504537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participação_eventos!$E$93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moradia_estudantil!$E$11:$E$44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moradia_estudantil!$Q$11:$Q$44</c:f>
              <c:numCache>
                <c:formatCode>General</c:formatCode>
                <c:ptCount val="3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10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3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4</c:v>
                </c:pt>
                <c:pt idx="22">
                  <c:v>7</c:v>
                </c:pt>
                <c:pt idx="23">
                  <c:v>0</c:v>
                </c:pt>
                <c:pt idx="24">
                  <c:v>0</c:v>
                </c:pt>
                <c:pt idx="25">
                  <c:v>4</c:v>
                </c:pt>
                <c:pt idx="26">
                  <c:v>4</c:v>
                </c:pt>
                <c:pt idx="27">
                  <c:v>3</c:v>
                </c:pt>
                <c:pt idx="28">
                  <c:v>3</c:v>
                </c:pt>
                <c:pt idx="29">
                  <c:v>4</c:v>
                </c:pt>
                <c:pt idx="30">
                  <c:v>2</c:v>
                </c:pt>
                <c:pt idx="31">
                  <c:v>9</c:v>
                </c:pt>
                <c:pt idx="32">
                  <c:v>1</c:v>
                </c:pt>
                <c:pt idx="3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0-45FD-8A37-DE8AD37769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25269120"/>
        <c:axId val="125070720"/>
      </c:barChart>
      <c:valAx>
        <c:axId val="12507072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25269120"/>
        <c:crosses val="autoZero"/>
        <c:crossBetween val="between"/>
      </c:valAx>
      <c:catAx>
        <c:axId val="1252691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507072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bolsa_PROMISAES!$D$45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 w="50800">
              <a:noFill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84B-4A87-A3F7-FD72EE845979}"/>
              </c:ext>
            </c:extLst>
          </c:dPt>
          <c:cat>
            <c:numRef>
              <c:f>bolsa_mobilidade_Intern!$F$11:$Q$11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bolsa_distribuidas_faculdades!$E$432:$P$432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0</c:v>
                </c:pt>
                <c:pt idx="4">
                  <c:v>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6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4B-4A87-A3F7-FD72EE845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125479552"/>
        <c:axId val="125493632"/>
        <c:axId val="0"/>
      </c:bar3DChart>
      <c:dateAx>
        <c:axId val="12547955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25493632"/>
        <c:crosses val="autoZero"/>
        <c:auto val="1"/>
        <c:lblOffset val="100"/>
        <c:baseTimeUnit val="months"/>
      </c:dateAx>
      <c:valAx>
        <c:axId val="125493632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54795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865321522309709"/>
          <c:y val="5.3816581750810555E-2"/>
          <c:w val="0.67972085520559933"/>
          <c:h val="0.9251229490168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bolsa_distribuidas_faculdades!$Q$419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bolsa_distribuidas_faculdades!$D$420:$D$432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</c:v>
                </c:pt>
              </c:strCache>
            </c:strRef>
          </c:cat>
          <c:val>
            <c:numRef>
              <c:f>bolsa_distribuidas_faculdades!$Q$420:$Q$432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4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6</c:v>
                </c:pt>
                <c:pt idx="9">
                  <c:v>3</c:v>
                </c:pt>
                <c:pt idx="10">
                  <c:v>5</c:v>
                </c:pt>
                <c:pt idx="11">
                  <c:v>1</c:v>
                </c:pt>
                <c:pt idx="1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C0-4C45-BDD5-85CF54C91B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5524608"/>
        <c:axId val="125523072"/>
      </c:barChart>
      <c:valAx>
        <c:axId val="12552307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25524608"/>
        <c:crosses val="autoZero"/>
        <c:crossBetween val="between"/>
      </c:valAx>
      <c:catAx>
        <c:axId val="1255246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552307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apoio_psicológico!$R$10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apoio_psicológico!$E$11:$E$44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de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apoio_psicológico!$R$11:$R$44</c:f>
              <c:numCache>
                <c:formatCode>#,##0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5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2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0</c:v>
                </c:pt>
                <c:pt idx="31">
                  <c:v>3</c:v>
                </c:pt>
                <c:pt idx="32">
                  <c:v>1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A4-4D40-BABD-73BAE4EDE5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25537280"/>
        <c:axId val="125679488"/>
      </c:barChart>
      <c:valAx>
        <c:axId val="125679488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one"/>
        <c:crossAx val="125537280"/>
        <c:crosses val="autoZero"/>
        <c:crossBetween val="between"/>
      </c:valAx>
      <c:catAx>
        <c:axId val="1255372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12567948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CEI!$D$16:$E$16</c:f>
              <c:strCache>
                <c:ptCount val="1"/>
                <c:pt idx="0">
                  <c:v>TOTAL-MÊS</c:v>
                </c:pt>
              </c:strCache>
            </c:strRef>
          </c:tx>
          <c:spPr>
            <a:solidFill>
              <a:srgbClr val="FFC000"/>
            </a:solidFill>
            <a:ln w="50800">
              <a:noFill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0C0-42A5-A295-EDD66B84A850}"/>
              </c:ext>
            </c:extLst>
          </c:dPt>
          <c:cat>
            <c:numRef>
              <c:f>CEI!$F$10:$Q$10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CEI!$F$16:$Q$16</c:f>
              <c:numCache>
                <c:formatCode>#,##0</c:formatCode>
                <c:ptCount val="12"/>
                <c:pt idx="0">
                  <c:v>0</c:v>
                </c:pt>
                <c:pt idx="1">
                  <c:v>72</c:v>
                </c:pt>
                <c:pt idx="2">
                  <c:v>72</c:v>
                </c:pt>
                <c:pt idx="3">
                  <c:v>72</c:v>
                </c:pt>
                <c:pt idx="4">
                  <c:v>72</c:v>
                </c:pt>
                <c:pt idx="5">
                  <c:v>72</c:v>
                </c:pt>
                <c:pt idx="6">
                  <c:v>72</c:v>
                </c:pt>
                <c:pt idx="7">
                  <c:v>72</c:v>
                </c:pt>
                <c:pt idx="8">
                  <c:v>72</c:v>
                </c:pt>
                <c:pt idx="9">
                  <c:v>72</c:v>
                </c:pt>
                <c:pt idx="10">
                  <c:v>72</c:v>
                </c:pt>
                <c:pt idx="1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C0-42A5-A295-EDD66B84A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125863424"/>
        <c:axId val="125864960"/>
        <c:axId val="0"/>
      </c:bar3DChart>
      <c:dateAx>
        <c:axId val="12586342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pt-BR"/>
          </a:p>
        </c:txPr>
        <c:crossAx val="125864960"/>
        <c:crosses val="autoZero"/>
        <c:auto val="1"/>
        <c:lblOffset val="100"/>
        <c:baseTimeUnit val="months"/>
      </c:dateAx>
      <c:valAx>
        <c:axId val="125864960"/>
        <c:scaling>
          <c:orientation val="minMax"/>
          <c:max val="10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258634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116797900262465"/>
          <c:y val="5.1142832006334397E-2"/>
          <c:w val="0.57264900481189851"/>
          <c:h val="0.9251229490168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CEI!$Q$23</c:f>
              <c:strCache>
                <c:ptCount val="1"/>
                <c:pt idx="0">
                  <c:v>dez/15</c:v>
                </c:pt>
              </c:strCache>
            </c:strRef>
          </c:tx>
          <c:spPr>
            <a:solidFill>
              <a:srgbClr val="FFC00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CEI!$D$24:$D$32</c:f>
              <c:strCache>
                <c:ptCount val="9"/>
                <c:pt idx="0">
                  <c:v>Acadêmico - UEMS</c:v>
                </c:pt>
                <c:pt idx="1">
                  <c:v>Acadêmico - UFGD</c:v>
                </c:pt>
                <c:pt idx="2">
                  <c:v>Docente - UEMS</c:v>
                </c:pt>
                <c:pt idx="3">
                  <c:v>Docente - UFGD</c:v>
                </c:pt>
                <c:pt idx="4">
                  <c:v>Funcionário - HU</c:v>
                </c:pt>
                <c:pt idx="5">
                  <c:v>Técnico Administrativo - UEMS</c:v>
                </c:pt>
                <c:pt idx="6">
                  <c:v>Técnico Administrativo - UFGD</c:v>
                </c:pt>
                <c:pt idx="7">
                  <c:v>Terceirizada - UFGD</c:v>
                </c:pt>
                <c:pt idx="8">
                  <c:v>Outros</c:v>
                </c:pt>
              </c:strCache>
            </c:strRef>
          </c:cat>
          <c:val>
            <c:numRef>
              <c:f>CEI!$Q$24:$Q$32</c:f>
              <c:numCache>
                <c:formatCode>General</c:formatCode>
                <c:ptCount val="9"/>
                <c:pt idx="0">
                  <c:v>7</c:v>
                </c:pt>
                <c:pt idx="1">
                  <c:v>7</c:v>
                </c:pt>
                <c:pt idx="2">
                  <c:v>1</c:v>
                </c:pt>
                <c:pt idx="3">
                  <c:v>6</c:v>
                </c:pt>
                <c:pt idx="4">
                  <c:v>2</c:v>
                </c:pt>
                <c:pt idx="5">
                  <c:v>4</c:v>
                </c:pt>
                <c:pt idx="6">
                  <c:v>20</c:v>
                </c:pt>
                <c:pt idx="7">
                  <c:v>5</c:v>
                </c:pt>
                <c:pt idx="8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C0-4151-9B14-BABC969038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5887616"/>
        <c:axId val="125885824"/>
      </c:barChart>
      <c:valAx>
        <c:axId val="12588582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25887616"/>
        <c:crosses val="autoZero"/>
        <c:crossBetween val="between"/>
      </c:valAx>
      <c:catAx>
        <c:axId val="1258876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588582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bolsa_auxílio_finan_moradia!$Q$92</c:f>
              <c:strCache>
                <c:ptCount val="1"/>
                <c:pt idx="0">
                  <c:v>dez/15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bolsa_auxílio_finan_moradia!$E$93:$E$126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Matemática</c:v>
                </c:pt>
                <c:pt idx="7">
                  <c:v>Química</c:v>
                </c:pt>
                <c:pt idx="8">
                  <c:v>Sistema de Informação</c:v>
                </c:pt>
                <c:pt idx="9">
                  <c:v>Direito</c:v>
                </c:pt>
                <c:pt idx="10">
                  <c:v>Relações Internacionais</c:v>
                </c:pt>
                <c:pt idx="11">
                  <c:v>Educação Física</c:v>
                </c:pt>
                <c:pt idx="12">
                  <c:v>Pedagogia</c:v>
                </c:pt>
                <c:pt idx="13">
                  <c:v>Engenharia de Alimentos</c:v>
                </c:pt>
                <c:pt idx="14">
                  <c:v>Engenharia de Energia</c:v>
                </c:pt>
                <c:pt idx="15">
                  <c:v>Engenharia de Produção</c:v>
                </c:pt>
                <c:pt idx="16">
                  <c:v>Engenharia Mecânica</c:v>
                </c:pt>
                <c:pt idx="17">
                  <c:v>Agronomia</c:v>
                </c:pt>
                <c:pt idx="18">
                  <c:v>Engenharia Agrícola</c:v>
                </c:pt>
                <c:pt idx="19">
                  <c:v>Zootecnia</c:v>
                </c:pt>
                <c:pt idx="20">
                  <c:v>Biotecnologia</c:v>
                </c:pt>
                <c:pt idx="21">
                  <c:v>Ciências Biológicas</c:v>
                </c:pt>
                <c:pt idx="22">
                  <c:v>Gestão Ambiental</c:v>
                </c:pt>
                <c:pt idx="23">
                  <c:v>Ciências Sociais</c:v>
                </c:pt>
                <c:pt idx="24">
                  <c:v>Geografia</c:v>
                </c:pt>
                <c:pt idx="25">
                  <c:v>Biotecnologia</c:v>
                </c:pt>
                <c:pt idx="26">
                  <c:v>História</c:v>
                </c:pt>
                <c:pt idx="27">
                  <c:v>Gestão Ambiental</c:v>
                </c:pt>
                <c:pt idx="28">
                  <c:v>Psicologia</c:v>
                </c:pt>
                <c:pt idx="29">
                  <c:v>Geografia</c:v>
                </c:pt>
                <c:pt idx="30">
                  <c:v>Medicina</c:v>
                </c:pt>
                <c:pt idx="31">
                  <c:v>Psicologia</c:v>
                </c:pt>
                <c:pt idx="32">
                  <c:v>Nutrição</c:v>
                </c:pt>
                <c:pt idx="33">
                  <c:v>Nutrição</c:v>
                </c:pt>
              </c:strCache>
            </c:strRef>
          </c:cat>
          <c:val>
            <c:numRef>
              <c:f>bolsa_auxílio_finan_moradia!$Q$93:$Q$126</c:f>
              <c:numCache>
                <c:formatCode>"R$"\ #,##0.00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200</c:v>
                </c:pt>
                <c:pt idx="5">
                  <c:v>200</c:v>
                </c:pt>
                <c:pt idx="6">
                  <c:v>200</c:v>
                </c:pt>
                <c:pt idx="7">
                  <c:v>0</c:v>
                </c:pt>
                <c:pt idx="8">
                  <c:v>400</c:v>
                </c:pt>
                <c:pt idx="9">
                  <c:v>200</c:v>
                </c:pt>
                <c:pt idx="10">
                  <c:v>0</c:v>
                </c:pt>
                <c:pt idx="11">
                  <c:v>0</c:v>
                </c:pt>
                <c:pt idx="12">
                  <c:v>200</c:v>
                </c:pt>
                <c:pt idx="13">
                  <c:v>400</c:v>
                </c:pt>
                <c:pt idx="14">
                  <c:v>200</c:v>
                </c:pt>
                <c:pt idx="15">
                  <c:v>400</c:v>
                </c:pt>
                <c:pt idx="16">
                  <c:v>400</c:v>
                </c:pt>
                <c:pt idx="17">
                  <c:v>0</c:v>
                </c:pt>
                <c:pt idx="18">
                  <c:v>600</c:v>
                </c:pt>
                <c:pt idx="19">
                  <c:v>0</c:v>
                </c:pt>
                <c:pt idx="20">
                  <c:v>0</c:v>
                </c:pt>
                <c:pt idx="21">
                  <c:v>419.99</c:v>
                </c:pt>
                <c:pt idx="22">
                  <c:v>0</c:v>
                </c:pt>
                <c:pt idx="23">
                  <c:v>400</c:v>
                </c:pt>
                <c:pt idx="24">
                  <c:v>0</c:v>
                </c:pt>
                <c:pt idx="25">
                  <c:v>0</c:v>
                </c:pt>
                <c:pt idx="26">
                  <c:v>200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200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21-4013-9E08-769DE4FFD0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98482560"/>
        <c:axId val="198481024"/>
      </c:barChart>
      <c:valAx>
        <c:axId val="198481024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198482560"/>
        <c:crosses val="autoZero"/>
        <c:crossBetween val="between"/>
      </c:valAx>
      <c:catAx>
        <c:axId val="1984825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9848102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41333114610674"/>
          <c:y val="5.1142832006334397E-2"/>
          <c:w val="0.51362122703412072"/>
          <c:h val="0.9251229490168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CEI!$Q$39</c:f>
              <c:strCache>
                <c:ptCount val="1"/>
                <c:pt idx="0">
                  <c:v>dez/15</c:v>
                </c:pt>
              </c:strCache>
            </c:strRef>
          </c:tx>
          <c:spPr>
            <a:solidFill>
              <a:srgbClr val="FFC00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CEI!$D$40:$D$48</c:f>
              <c:strCache>
                <c:ptCount val="9"/>
                <c:pt idx="0">
                  <c:v>Acadêmico - UEMS</c:v>
                </c:pt>
                <c:pt idx="1">
                  <c:v>Acadêmico - UFGD</c:v>
                </c:pt>
                <c:pt idx="2">
                  <c:v>Docente - UEMS</c:v>
                </c:pt>
                <c:pt idx="3">
                  <c:v>Docente - UFGD</c:v>
                </c:pt>
                <c:pt idx="4">
                  <c:v>Funcionário - HU</c:v>
                </c:pt>
                <c:pt idx="5">
                  <c:v>Técnico Administrativo - UEMS</c:v>
                </c:pt>
                <c:pt idx="6">
                  <c:v>Técnico Administrativo - UFGD</c:v>
                </c:pt>
                <c:pt idx="7">
                  <c:v>Terceirizada - UFGD</c:v>
                </c:pt>
                <c:pt idx="8">
                  <c:v>Outros</c:v>
                </c:pt>
              </c:strCache>
            </c:strRef>
          </c:cat>
          <c:val>
            <c:numRef>
              <c:f>CEI!$Q$40:$Q$48</c:f>
              <c:numCache>
                <c:formatCode>#,##0</c:formatCode>
                <c:ptCount val="9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  <c:pt idx="4">
                  <c:v>0</c:v>
                </c:pt>
                <c:pt idx="5">
                  <c:v>3</c:v>
                </c:pt>
                <c:pt idx="6">
                  <c:v>11</c:v>
                </c:pt>
                <c:pt idx="7">
                  <c:v>3</c:v>
                </c:pt>
                <c:pt idx="8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0A-480E-A4AB-C2F8E116A9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6031744"/>
        <c:axId val="126030208"/>
      </c:barChart>
      <c:valAx>
        <c:axId val="126030208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one"/>
        <c:crossAx val="126031744"/>
        <c:crosses val="autoZero"/>
        <c:crossBetween val="between"/>
      </c:valAx>
      <c:catAx>
        <c:axId val="1260317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603020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71954286964136"/>
          <c:y val="4.4997985467017339E-2"/>
          <c:w val="0.61374863298337712"/>
          <c:h val="0.882322169378693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bolsa_distribuidas_faculdades!$Q$69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CEI!$D$11:$D$16</c:f>
              <c:strCache>
                <c:ptCount val="6"/>
                <c:pt idx="0">
                  <c:v>Crianças Pré I</c:v>
                </c:pt>
                <c:pt idx="1">
                  <c:v>Berçário I</c:v>
                </c:pt>
                <c:pt idx="2">
                  <c:v>Berçário II</c:v>
                </c:pt>
                <c:pt idx="3">
                  <c:v>Maternal I</c:v>
                </c:pt>
                <c:pt idx="4">
                  <c:v>Maternal II</c:v>
                </c:pt>
                <c:pt idx="5">
                  <c:v>TOTAL-MÊS</c:v>
                </c:pt>
              </c:strCache>
            </c:strRef>
          </c:cat>
          <c:val>
            <c:numRef>
              <c:f>CEI!$Q$11:$Q$16</c:f>
              <c:numCache>
                <c:formatCode>#,##0</c:formatCode>
                <c:ptCount val="6"/>
                <c:pt idx="0">
                  <c:v>8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 formatCode="General">
                  <c:v>25</c:v>
                </c:pt>
                <c:pt idx="5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3-4E45-8A33-4F4B6405D0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6191488"/>
        <c:axId val="126189952"/>
      </c:barChart>
      <c:valAx>
        <c:axId val="126189952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one"/>
        <c:crossAx val="126191488"/>
        <c:crosses val="autoZero"/>
        <c:crossBetween val="between"/>
      </c:valAx>
      <c:catAx>
        <c:axId val="1261914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618995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68099300087488"/>
          <c:y val="5.3816581750810555E-2"/>
          <c:w val="0.62069307742782154"/>
          <c:h val="0.9251229490168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bolsa_distribuidas_faculdades!$P$69</c:f>
              <c:strCache>
                <c:ptCount val="1"/>
                <c:pt idx="0">
                  <c:v>dez/15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CEI!$F$99:$I$99</c:f>
              <c:strCache>
                <c:ptCount val="4"/>
                <c:pt idx="0">
                  <c:v>Integral</c:v>
                </c:pt>
                <c:pt idx="1">
                  <c:v>Matutino</c:v>
                </c:pt>
                <c:pt idx="2">
                  <c:v>Vespertino</c:v>
                </c:pt>
                <c:pt idx="3">
                  <c:v>Total</c:v>
                </c:pt>
              </c:strCache>
            </c:strRef>
          </c:cat>
          <c:val>
            <c:numRef>
              <c:f>CEI!$F$105:$I$105</c:f>
              <c:numCache>
                <c:formatCode>#,##0</c:formatCode>
                <c:ptCount val="4"/>
                <c:pt idx="0">
                  <c:v>45</c:v>
                </c:pt>
                <c:pt idx="1">
                  <c:v>16</c:v>
                </c:pt>
                <c:pt idx="2">
                  <c:v>11</c:v>
                </c:pt>
                <c:pt idx="3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D5-4403-9D0D-1F62F8492D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26347904"/>
        <c:axId val="126346368"/>
      </c:barChart>
      <c:valAx>
        <c:axId val="126346368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one"/>
        <c:crossAx val="126347904"/>
        <c:crosses val="autoZero"/>
        <c:crossBetween val="between"/>
      </c:valAx>
      <c:catAx>
        <c:axId val="12634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634636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bolsa_esporte_lazer!$E$10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C000"/>
            </a:solidFill>
            <a:ln w="50800">
              <a:noFill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DF2-4BE1-88F4-61D011319BD3}"/>
              </c:ext>
            </c:extLst>
          </c:dPt>
          <c:cat>
            <c:numRef>
              <c:f>bolsa_auxílio_Emergencial!$F$10:$Q$10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bolsa_auxílio_Emergencial!$F$45:$Q$45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12</c:v>
                </c:pt>
                <c:pt idx="3">
                  <c:v>13</c:v>
                </c:pt>
                <c:pt idx="4">
                  <c:v>13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F2-4BE1-88F4-61D011319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126526208"/>
        <c:axId val="126527744"/>
        <c:axId val="0"/>
      </c:bar3DChart>
      <c:dateAx>
        <c:axId val="12652620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26527744"/>
        <c:crosses val="autoZero"/>
        <c:auto val="1"/>
        <c:lblOffset val="100"/>
        <c:baseTimeUnit val="months"/>
      </c:dateAx>
      <c:valAx>
        <c:axId val="126527744"/>
        <c:scaling>
          <c:orientation val="minMax"/>
          <c:max val="3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65262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bolsa_auxílio_Emergencial!$D$128</c:f>
              <c:strCache>
                <c:ptCount val="1"/>
                <c:pt idx="0">
                  <c:v>TOTAL-ACUMULADO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CAF0-43B0-A4B3-450B6A6C35F7}"/>
              </c:ext>
            </c:extLst>
          </c:dPt>
          <c:cat>
            <c:numRef>
              <c:f>bolsa_esporte_lazer!$F$93:$Q$93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bolsa_auxílio_Emergencial!$F$127:$Q$127</c:f>
              <c:numCache>
                <c:formatCode>"R$"\ #,##0.00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4800</c:v>
                </c:pt>
                <c:pt idx="3">
                  <c:v>5600</c:v>
                </c:pt>
                <c:pt idx="4">
                  <c:v>5600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400</c:v>
                </c:pt>
                <c:pt idx="11">
                  <c:v>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F0-43B0-A4B3-450B6A6C35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621568"/>
        <c:axId val="126623104"/>
      </c:lineChart>
      <c:dateAx>
        <c:axId val="12662156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26623104"/>
        <c:crosses val="autoZero"/>
        <c:auto val="1"/>
        <c:lblOffset val="100"/>
        <c:baseTimeUnit val="months"/>
      </c:dateAx>
      <c:valAx>
        <c:axId val="126623104"/>
        <c:scaling>
          <c:orientation val="minMax"/>
          <c:max val="10000"/>
        </c:scaling>
        <c:delete val="0"/>
        <c:axPos val="l"/>
        <c:majorGridlines/>
        <c:numFmt formatCode="&quot;R$&quot;\ #,##0.00" sourceLinked="1"/>
        <c:majorTickMark val="none"/>
        <c:minorTickMark val="none"/>
        <c:tickLblPos val="nextTo"/>
        <c:crossAx val="1266215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pt-BR"/>
          </a:p>
        </c:txPr>
      </c:dTable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1531459943654"/>
          <c:y val="5.3816581750810555E-2"/>
          <c:w val="0.74222076864216424"/>
          <c:h val="0.9251229490168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bolsa_distribuidas_faculdades!$Q$186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bolsa_distribuidas_faculdades!$D$460:$D$472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</c:v>
                </c:pt>
              </c:strCache>
            </c:strRef>
          </c:cat>
          <c:val>
            <c:numRef>
              <c:f>bolsa_distribuidas_faculdades!$Q$460:$Q$472</c:f>
              <c:numCache>
                <c:formatCode>"R$"\ #,##0.00</c:formatCode>
                <c:ptCount val="13"/>
                <c:pt idx="0">
                  <c:v>0</c:v>
                </c:pt>
                <c:pt idx="1">
                  <c:v>1200</c:v>
                </c:pt>
                <c:pt idx="2">
                  <c:v>0</c:v>
                </c:pt>
                <c:pt idx="3">
                  <c:v>4800</c:v>
                </c:pt>
                <c:pt idx="4">
                  <c:v>3200</c:v>
                </c:pt>
                <c:pt idx="5">
                  <c:v>0</c:v>
                </c:pt>
                <c:pt idx="6">
                  <c:v>2000</c:v>
                </c:pt>
                <c:pt idx="7">
                  <c:v>0</c:v>
                </c:pt>
                <c:pt idx="8">
                  <c:v>2400</c:v>
                </c:pt>
                <c:pt idx="9">
                  <c:v>2400</c:v>
                </c:pt>
                <c:pt idx="10">
                  <c:v>0</c:v>
                </c:pt>
                <c:pt idx="11">
                  <c:v>800</c:v>
                </c:pt>
                <c:pt idx="12">
                  <c:v>16800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6D-4D0B-8953-BEE07F0E13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6658048"/>
        <c:axId val="126656512"/>
      </c:barChart>
      <c:valAx>
        <c:axId val="126656512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126658048"/>
        <c:crosses val="autoZero"/>
        <c:crossBetween val="between"/>
      </c:valAx>
      <c:catAx>
        <c:axId val="1266580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665651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bolsa_auxílio_Emergencial!$E$92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bolsa_auxílio_Emergencial!$E$93:$E$126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de Alimentos</c:v>
                </c:pt>
                <c:pt idx="15">
                  <c:v>Engenharia de Energia</c:v>
                </c:pt>
                <c:pt idx="16">
                  <c:v>Engenharia de Produção</c:v>
                </c:pt>
                <c:pt idx="17">
                  <c:v>Engenharia Mecânica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bolsa_auxílio_Emergencial!$R$93:$R$126</c:f>
              <c:numCache>
                <c:formatCode>"R$"\ #,##0.00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1200</c:v>
                </c:pt>
                <c:pt idx="5">
                  <c:v>3600</c:v>
                </c:pt>
                <c:pt idx="6">
                  <c:v>0</c:v>
                </c:pt>
                <c:pt idx="7">
                  <c:v>0</c:v>
                </c:pt>
                <c:pt idx="8">
                  <c:v>1200</c:v>
                </c:pt>
                <c:pt idx="9">
                  <c:v>0</c:v>
                </c:pt>
                <c:pt idx="10">
                  <c:v>1200</c:v>
                </c:pt>
                <c:pt idx="11">
                  <c:v>2000</c:v>
                </c:pt>
                <c:pt idx="12">
                  <c:v>0</c:v>
                </c:pt>
                <c:pt idx="13">
                  <c:v>0</c:v>
                </c:pt>
                <c:pt idx="14">
                  <c:v>2000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1200</c:v>
                </c:pt>
                <c:pt idx="23">
                  <c:v>0</c:v>
                </c:pt>
                <c:pt idx="24">
                  <c:v>1200</c:v>
                </c:pt>
                <c:pt idx="25">
                  <c:v>1200</c:v>
                </c:pt>
                <c:pt idx="26">
                  <c:v>0</c:v>
                </c:pt>
                <c:pt idx="27">
                  <c:v>1200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800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A9-4604-9431-80849B94BC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6830464"/>
        <c:axId val="126675968"/>
      </c:barChart>
      <c:valAx>
        <c:axId val="126675968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126830464"/>
        <c:crosses val="autoZero"/>
        <c:crossBetween val="between"/>
      </c:valAx>
      <c:catAx>
        <c:axId val="1268304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>
                <a:latin typeface="+mn-lt"/>
              </a:defRPr>
            </a:pPr>
            <a:endParaRPr lang="pt-BR"/>
          </a:p>
        </c:txPr>
        <c:crossAx val="12667596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1531459943654"/>
          <c:y val="5.3816581750810555E-2"/>
          <c:w val="0.74222076864216424"/>
          <c:h val="0.9251229490168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bolsa_distribuidas_faculdades!$P$186</c:f>
              <c:strCache>
                <c:ptCount val="1"/>
                <c:pt idx="0">
                  <c:v>dez/15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bolsa_distribuidas_faculdades!$D$460:$D$472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</c:v>
                </c:pt>
              </c:strCache>
            </c:strRef>
          </c:cat>
          <c:val>
            <c:numRef>
              <c:f>bolsa_distribuidas_faculdades!$P$460:$P$472</c:f>
              <c:numCache>
                <c:formatCode>"R$"\ #,##0.00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400</c:v>
                </c:pt>
                <c:pt idx="12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B5-4163-9AFC-B17D5FE428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6994304"/>
        <c:axId val="126992768"/>
      </c:barChart>
      <c:valAx>
        <c:axId val="126992768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126994304"/>
        <c:crosses val="autoZero"/>
        <c:crossBetween val="between"/>
      </c:valAx>
      <c:catAx>
        <c:axId val="1269943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699276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6220977995728"/>
          <c:y val="1.631703686292945E-2"/>
          <c:w val="0.69318676457577633"/>
          <c:h val="0.9599488776589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bolsa_esporte_lazer!$E$93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bolsa_auxílio_Emergencial!$E$93:$E$126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Economia</c:v>
                </c:pt>
                <c:pt idx="5">
                  <c:v>Engenharia da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de Alimentos</c:v>
                </c:pt>
                <c:pt idx="15">
                  <c:v>Engenharia de Energia</c:v>
                </c:pt>
                <c:pt idx="16">
                  <c:v>Engenharia de Produção</c:v>
                </c:pt>
                <c:pt idx="17">
                  <c:v>Engenharia Mecânica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bolsa_auxílio_Emergencial!$Q$93:$Q$126</c:f>
              <c:numCache>
                <c:formatCode>"R$"\ #,##0.00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400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85-4210-896A-304D663080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7150720"/>
        <c:axId val="127149184"/>
      </c:barChart>
      <c:valAx>
        <c:axId val="127149184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127150720"/>
        <c:crosses val="autoZero"/>
        <c:crossBetween val="between"/>
      </c:valAx>
      <c:catAx>
        <c:axId val="1271507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714918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8881371411645656"/>
          <c:y val="5.1142832006334397E-2"/>
          <c:w val="0.74222076864216424"/>
          <c:h val="0.932181750810560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subsídio_RU!$R$10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(subsídio_RU!$D$11:$D$19;subsídio_RU!$D$21)</c:f>
              <c:strCache>
                <c:ptCount val="10"/>
                <c:pt idx="0">
                  <c:v>Aluno Especial</c:v>
                </c:pt>
                <c:pt idx="1">
                  <c:v>Técnico-Administrativo</c:v>
                </c:pt>
                <c:pt idx="2">
                  <c:v>Aluno-Graduação</c:v>
                </c:pt>
                <c:pt idx="3">
                  <c:v>Visitante</c:v>
                </c:pt>
                <c:pt idx="4">
                  <c:v>Aluno-Pós-Graduação</c:v>
                </c:pt>
                <c:pt idx="5">
                  <c:v>Docente</c:v>
                </c:pt>
                <c:pt idx="6">
                  <c:v>Refeiçoes Manual (Pró-campo)</c:v>
                </c:pt>
                <c:pt idx="7">
                  <c:v>Refeiçoes Manual (Lic. Indigena)</c:v>
                </c:pt>
                <c:pt idx="8">
                  <c:v>Refeições Manual</c:v>
                </c:pt>
                <c:pt idx="9">
                  <c:v>TOTAL-ACUMULADO</c:v>
                </c:pt>
              </c:strCache>
            </c:strRef>
          </c:cat>
          <c:val>
            <c:numRef>
              <c:f>(subsídio_RU!$R$11:$R$19;subsídio_RU!$R$21)</c:f>
              <c:numCache>
                <c:formatCode>#,##0</c:formatCode>
                <c:ptCount val="10"/>
                <c:pt idx="0">
                  <c:v>3611</c:v>
                </c:pt>
                <c:pt idx="1">
                  <c:v>690</c:v>
                </c:pt>
                <c:pt idx="2">
                  <c:v>98291</c:v>
                </c:pt>
                <c:pt idx="3">
                  <c:v>437</c:v>
                </c:pt>
                <c:pt idx="4">
                  <c:v>9855</c:v>
                </c:pt>
                <c:pt idx="5">
                  <c:v>287</c:v>
                </c:pt>
                <c:pt idx="6">
                  <c:v>0</c:v>
                </c:pt>
                <c:pt idx="7">
                  <c:v>0</c:v>
                </c:pt>
                <c:pt idx="8">
                  <c:v>234</c:v>
                </c:pt>
                <c:pt idx="9">
                  <c:v>113405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71-4C24-892C-D62E91EA76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127552512"/>
        <c:axId val="127550976"/>
        <c:axId val="0"/>
      </c:bar3DChart>
      <c:valAx>
        <c:axId val="127550976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one"/>
        <c:crossAx val="127552512"/>
        <c:crosses val="autoZero"/>
        <c:crossBetween val="between"/>
      </c:valAx>
      <c:catAx>
        <c:axId val="1275525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755097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bolsa_auxílio_alimentaç!$D$45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 w="50800">
              <a:noFill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1A3-4716-B59A-B0370D29C173}"/>
              </c:ext>
            </c:extLst>
          </c:dPt>
          <c:cat>
            <c:numRef>
              <c:f>bolsa_auxílio_alimentaç!$F$10:$Q$10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bolsa_auxílio_alimentaç!$F$45:$Q$45</c:f>
              <c:numCache>
                <c:formatCode>#,##0</c:formatCode>
                <c:ptCount val="12"/>
                <c:pt idx="0">
                  <c:v>861</c:v>
                </c:pt>
                <c:pt idx="1">
                  <c:v>683</c:v>
                </c:pt>
                <c:pt idx="2" formatCode="General">
                  <c:v>670</c:v>
                </c:pt>
                <c:pt idx="3" formatCode="General">
                  <c:v>647</c:v>
                </c:pt>
                <c:pt idx="4" formatCode="General">
                  <c:v>644</c:v>
                </c:pt>
                <c:pt idx="5" formatCode="General">
                  <c:v>644</c:v>
                </c:pt>
                <c:pt idx="6">
                  <c:v>642</c:v>
                </c:pt>
                <c:pt idx="7" formatCode="General">
                  <c:v>642</c:v>
                </c:pt>
                <c:pt idx="8" formatCode="General">
                  <c:v>642</c:v>
                </c:pt>
                <c:pt idx="9" formatCode="General">
                  <c:v>642</c:v>
                </c:pt>
                <c:pt idx="10" formatCode="General">
                  <c:v>782</c:v>
                </c:pt>
                <c:pt idx="11" formatCode="General">
                  <c:v>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A3-4716-B59A-B0370D29C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2422272"/>
        <c:axId val="2423808"/>
        <c:axId val="0"/>
      </c:bar3DChart>
      <c:dateAx>
        <c:axId val="242227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2423808"/>
        <c:crosses val="autoZero"/>
        <c:auto val="1"/>
        <c:lblOffset val="100"/>
        <c:baseTimeUnit val="months"/>
      </c:dateAx>
      <c:valAx>
        <c:axId val="242380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4222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8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91387795275592"/>
          <c:y val="3.5355560009799336E-2"/>
          <c:w val="0.76104029965004372"/>
          <c:h val="0.77615121955170063"/>
        </c:manualLayout>
      </c:layout>
      <c:lineChart>
        <c:grouping val="standard"/>
        <c:varyColors val="0"/>
        <c:ser>
          <c:idx val="0"/>
          <c:order val="0"/>
          <c:tx>
            <c:strRef>
              <c:f>subsídio_RU!$D$20</c:f>
              <c:strCache>
                <c:ptCount val="1"/>
                <c:pt idx="0">
                  <c:v>TOTAL-MÊS</c:v>
                </c:pt>
              </c:strCache>
            </c:strRef>
          </c:tx>
          <c:marker>
            <c:symbol val="none"/>
          </c:marker>
          <c:cat>
            <c:numRef>
              <c:f>subsídio_RU!$F$10:$Q$10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subsídio_RU!$F$20:$Q$20</c:f>
              <c:numCache>
                <c:formatCode>#,##0</c:formatCode>
                <c:ptCount val="12"/>
                <c:pt idx="0">
                  <c:v>626</c:v>
                </c:pt>
                <c:pt idx="1">
                  <c:v>4475</c:v>
                </c:pt>
                <c:pt idx="2">
                  <c:v>27802</c:v>
                </c:pt>
                <c:pt idx="3">
                  <c:v>25273</c:v>
                </c:pt>
                <c:pt idx="4">
                  <c:v>22030</c:v>
                </c:pt>
                <c:pt idx="5">
                  <c:v>3214</c:v>
                </c:pt>
                <c:pt idx="6">
                  <c:v>1766</c:v>
                </c:pt>
                <c:pt idx="7">
                  <c:v>1999</c:v>
                </c:pt>
                <c:pt idx="8">
                  <c:v>1470</c:v>
                </c:pt>
                <c:pt idx="9">
                  <c:v>8274</c:v>
                </c:pt>
                <c:pt idx="10">
                  <c:v>11022</c:v>
                </c:pt>
                <c:pt idx="11">
                  <c:v>5454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BA-4150-AD56-D32543EEE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972864"/>
        <c:axId val="127974400"/>
      </c:lineChart>
      <c:dateAx>
        <c:axId val="12797286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pt-BR"/>
          </a:p>
        </c:txPr>
        <c:crossAx val="127974400"/>
        <c:crosses val="autoZero"/>
        <c:auto val="1"/>
        <c:lblOffset val="100"/>
        <c:baseTimeUnit val="months"/>
      </c:dateAx>
      <c:valAx>
        <c:axId val="127974400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279728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/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700"/>
      </a:pPr>
      <a:endParaRPr lang="pt-BR"/>
    </a:p>
  </c:txPr>
  <c:externalData r:id="rId1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8881371411645656"/>
          <c:y val="5.1142832006334397E-2"/>
          <c:w val="0.74222076864216424"/>
          <c:h val="0.93218175081056043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(subsídio_RU!$D$28:$D$36;subsídio_RU!$D$38)</c:f>
              <c:strCache>
                <c:ptCount val="10"/>
                <c:pt idx="0">
                  <c:v>Aluno Especial</c:v>
                </c:pt>
                <c:pt idx="1">
                  <c:v>Técnico-Administrativo</c:v>
                </c:pt>
                <c:pt idx="2">
                  <c:v>Aluno-Graduação</c:v>
                </c:pt>
                <c:pt idx="3">
                  <c:v>Visitante</c:v>
                </c:pt>
                <c:pt idx="4">
                  <c:v>Aluno-Pós-Graduação</c:v>
                </c:pt>
                <c:pt idx="5">
                  <c:v>Docente</c:v>
                </c:pt>
                <c:pt idx="6">
                  <c:v>Refeiçoes Manual (Pró-campo)</c:v>
                </c:pt>
                <c:pt idx="7">
                  <c:v>Refeiçoes Manual (Lic. Indigena)</c:v>
                </c:pt>
                <c:pt idx="8">
                  <c:v>Refeições Manual</c:v>
                </c:pt>
                <c:pt idx="9">
                  <c:v>TOTAL-ACUMULADO</c:v>
                </c:pt>
              </c:strCache>
            </c:strRef>
          </c:cat>
          <c:val>
            <c:numRef>
              <c:f>(subsídio_RU!$R$28:$R$36;subsídio_RU!$R$38)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98291</c:v>
                </c:pt>
                <c:pt idx="3">
                  <c:v>0</c:v>
                </c:pt>
                <c:pt idx="4">
                  <c:v>9855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234</c:v>
                </c:pt>
                <c:pt idx="9">
                  <c:v>108380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F2-48A4-B5F3-9EB1782D05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128210816"/>
        <c:axId val="128209280"/>
        <c:axId val="0"/>
      </c:bar3DChart>
      <c:valAx>
        <c:axId val="128209280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one"/>
        <c:crossAx val="128210816"/>
        <c:crosses val="autoZero"/>
        <c:crossBetween val="between"/>
      </c:valAx>
      <c:catAx>
        <c:axId val="1282108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820928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subsídio_RU!$D$20</c:f>
              <c:strCache>
                <c:ptCount val="1"/>
                <c:pt idx="0">
                  <c:v>TOTAL-MÊS</c:v>
                </c:pt>
              </c:strCache>
            </c:strRef>
          </c:tx>
          <c:marker>
            <c:symbol val="none"/>
          </c:marker>
          <c:cat>
            <c:numRef>
              <c:f>subsídio_RU!$F$27:$Q$27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subsídio_RU!$F$37:$Q$37</c:f>
              <c:numCache>
                <c:formatCode>#,##0</c:formatCode>
                <c:ptCount val="12"/>
                <c:pt idx="0">
                  <c:v>586</c:v>
                </c:pt>
                <c:pt idx="1">
                  <c:v>4262</c:v>
                </c:pt>
                <c:pt idx="2">
                  <c:v>27448</c:v>
                </c:pt>
                <c:pt idx="3">
                  <c:v>23518</c:v>
                </c:pt>
                <c:pt idx="4">
                  <c:v>21505</c:v>
                </c:pt>
                <c:pt idx="5">
                  <c:v>3145</c:v>
                </c:pt>
                <c:pt idx="6">
                  <c:v>1721</c:v>
                </c:pt>
                <c:pt idx="7">
                  <c:v>1962</c:v>
                </c:pt>
                <c:pt idx="8">
                  <c:v>1437</c:v>
                </c:pt>
                <c:pt idx="9">
                  <c:v>8224</c:v>
                </c:pt>
                <c:pt idx="10">
                  <c:v>9160</c:v>
                </c:pt>
                <c:pt idx="11">
                  <c:v>5412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2F-4AB6-97DA-BB8447392F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434560"/>
        <c:axId val="128436096"/>
      </c:lineChart>
      <c:dateAx>
        <c:axId val="12843456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600"/>
            </a:pPr>
            <a:endParaRPr lang="pt-BR"/>
          </a:p>
        </c:txPr>
        <c:crossAx val="128436096"/>
        <c:crosses val="autoZero"/>
        <c:auto val="1"/>
        <c:lblOffset val="100"/>
        <c:baseTimeUnit val="months"/>
      </c:dateAx>
      <c:valAx>
        <c:axId val="12843609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284345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/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/>
      </a:pPr>
      <a:endParaRPr lang="pt-BR"/>
    </a:p>
  </c:txPr>
  <c:externalData r:id="rId1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8881371411645656"/>
          <c:y val="5.1142832006334397E-2"/>
          <c:w val="0.74222076864216424"/>
          <c:h val="0.93218175081056043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(subsídio_RU!$D$45:$D$53;subsídio_RU!$D$55)</c:f>
              <c:strCache>
                <c:ptCount val="10"/>
                <c:pt idx="0">
                  <c:v>Aluno Especial</c:v>
                </c:pt>
                <c:pt idx="1">
                  <c:v>Técnico-Administrativo</c:v>
                </c:pt>
                <c:pt idx="2">
                  <c:v>Aluno-Graduação</c:v>
                </c:pt>
                <c:pt idx="3">
                  <c:v>Visitante</c:v>
                </c:pt>
                <c:pt idx="4">
                  <c:v>Aluno-Pós-Graduação</c:v>
                </c:pt>
                <c:pt idx="5">
                  <c:v>Docente</c:v>
                </c:pt>
                <c:pt idx="6">
                  <c:v>Refeiçoes Manual (Pró-campo)</c:v>
                </c:pt>
                <c:pt idx="7">
                  <c:v>Refeiçoes Manual (Lic. Indigena)</c:v>
                </c:pt>
                <c:pt idx="8">
                  <c:v>Refeições Manual</c:v>
                </c:pt>
                <c:pt idx="9">
                  <c:v>TOTAL-ACUMULADO</c:v>
                </c:pt>
              </c:strCache>
            </c:strRef>
          </c:cat>
          <c:val>
            <c:numRef>
              <c:f>(subsídio_RU!$R$45:$R$53;subsídio_RU!$R$55)</c:f>
              <c:numCache>
                <c:formatCode>#,##0</c:formatCode>
                <c:ptCount val="10"/>
                <c:pt idx="0">
                  <c:v>3611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D9-4E2F-8084-33BC90DFD8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128463616"/>
        <c:axId val="128461824"/>
        <c:axId val="0"/>
      </c:bar3DChart>
      <c:valAx>
        <c:axId val="128461824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one"/>
        <c:crossAx val="128463616"/>
        <c:crosses val="autoZero"/>
        <c:crossBetween val="between"/>
      </c:valAx>
      <c:catAx>
        <c:axId val="1284636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846182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subsídio_RU!$D$20</c:f>
              <c:strCache>
                <c:ptCount val="1"/>
                <c:pt idx="0">
                  <c:v>TOTAL-MÊS</c:v>
                </c:pt>
              </c:strCache>
            </c:strRef>
          </c:tx>
          <c:marker>
            <c:symbol val="none"/>
          </c:marker>
          <c:cat>
            <c:numRef>
              <c:f>subsídio_RU!$F$44:$Q$44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subsídio_RU!$F$54:$Q$54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1571</c:v>
                </c:pt>
                <c:pt idx="4">
                  <c:v>296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1737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BA-4235-A281-180FB5D3F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629760"/>
        <c:axId val="128639744"/>
      </c:lineChart>
      <c:dateAx>
        <c:axId val="12862976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600"/>
            </a:pPr>
            <a:endParaRPr lang="pt-BR"/>
          </a:p>
        </c:txPr>
        <c:crossAx val="128639744"/>
        <c:crosses val="autoZero"/>
        <c:auto val="1"/>
        <c:lblOffset val="100"/>
        <c:baseTimeUnit val="months"/>
      </c:dateAx>
      <c:valAx>
        <c:axId val="128639744"/>
        <c:scaling>
          <c:orientation val="minMax"/>
          <c:max val="3000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286297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/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bolsa_auxílio_finan_moradia!$E$45</c:f>
              <c:strCache>
                <c:ptCount val="1"/>
                <c:pt idx="0">
                  <c:v>Total Geral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D577-4C7A-B1DF-0F6FE611EA44}"/>
              </c:ext>
            </c:extLst>
          </c:dPt>
          <c:cat>
            <c:numRef>
              <c:f>bolsa_auxílio_alimentaç!$F$92:$Q$92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bolsa_auxílio_alimentaç!$F$127:$Q$127</c:f>
              <c:numCache>
                <c:formatCode>"R$"\ #,##0.00</c:formatCode>
                <c:ptCount val="12"/>
                <c:pt idx="0">
                  <c:v>98250</c:v>
                </c:pt>
                <c:pt idx="1">
                  <c:v>104550</c:v>
                </c:pt>
                <c:pt idx="2">
                  <c:v>93900</c:v>
                </c:pt>
                <c:pt idx="3">
                  <c:v>99900</c:v>
                </c:pt>
                <c:pt idx="4">
                  <c:v>96750</c:v>
                </c:pt>
                <c:pt idx="5">
                  <c:v>96600</c:v>
                </c:pt>
                <c:pt idx="6">
                  <c:v>96000</c:v>
                </c:pt>
                <c:pt idx="7">
                  <c:v>96300</c:v>
                </c:pt>
                <c:pt idx="8">
                  <c:v>96300</c:v>
                </c:pt>
                <c:pt idx="9">
                  <c:v>96300</c:v>
                </c:pt>
                <c:pt idx="10">
                  <c:v>116400</c:v>
                </c:pt>
                <c:pt idx="11">
                  <c:v>97050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77-4C7A-B1DF-0F6FE611E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33024"/>
        <c:axId val="28549504"/>
      </c:lineChart>
      <c:dateAx>
        <c:axId val="2843302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28549504"/>
        <c:crosses val="autoZero"/>
        <c:auto val="1"/>
        <c:lblOffset val="100"/>
        <c:baseTimeUnit val="months"/>
      </c:dateAx>
      <c:valAx>
        <c:axId val="28549504"/>
        <c:scaling>
          <c:orientation val="minMax"/>
        </c:scaling>
        <c:delete val="0"/>
        <c:axPos val="l"/>
        <c:majorGridlines/>
        <c:numFmt formatCode="&quot;R$&quot;\ #,##0.00" sourceLinked="1"/>
        <c:majorTickMark val="none"/>
        <c:minorTickMark val="none"/>
        <c:tickLblPos val="nextTo"/>
        <c:crossAx val="2843302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6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8692585301837"/>
          <c:y val="2.61168003952129E-2"/>
          <c:w val="0.61459891732283467"/>
          <c:h val="0.921581772829518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bolsa_distribuidas_faculdades!$Q$108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(bolsa_distribuidas_faculdades!$D$109:$D$120,bolsa_distribuidas_faculdades!$D$122)</c:f>
              <c:strCache>
                <c:ptCount val="13"/>
                <c:pt idx="0">
                  <c:v>FACALE</c:v>
                </c:pt>
                <c:pt idx="1">
                  <c:v>FACE</c:v>
                </c:pt>
                <c:pt idx="2">
                  <c:v>FACED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TOTAL-ACUMULADO</c:v>
                </c:pt>
              </c:strCache>
            </c:strRef>
          </c:cat>
          <c:val>
            <c:numRef>
              <c:f>(bolsa_distribuidas_faculdades!$Q$109:$Q$120,bolsa_distribuidas_faculdades!$Q$122)</c:f>
              <c:numCache>
                <c:formatCode>"R$"\ #,##0.00</c:formatCode>
                <c:ptCount val="13"/>
                <c:pt idx="0">
                  <c:v>42750</c:v>
                </c:pt>
                <c:pt idx="1">
                  <c:v>67350</c:v>
                </c:pt>
                <c:pt idx="2">
                  <c:v>0</c:v>
                </c:pt>
                <c:pt idx="3">
                  <c:v>158400</c:v>
                </c:pt>
                <c:pt idx="4">
                  <c:v>31350</c:v>
                </c:pt>
                <c:pt idx="5">
                  <c:v>56700</c:v>
                </c:pt>
                <c:pt idx="6">
                  <c:v>168600</c:v>
                </c:pt>
                <c:pt idx="7">
                  <c:v>0</c:v>
                </c:pt>
                <c:pt idx="8">
                  <c:v>187950</c:v>
                </c:pt>
                <c:pt idx="9">
                  <c:v>180300</c:v>
                </c:pt>
                <c:pt idx="10">
                  <c:v>181050</c:v>
                </c:pt>
                <c:pt idx="11">
                  <c:v>113850</c:v>
                </c:pt>
                <c:pt idx="12">
                  <c:v>1188300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9-471C-88D4-E430742FEC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29489408"/>
        <c:axId val="29487872"/>
      </c:barChart>
      <c:valAx>
        <c:axId val="29487872"/>
        <c:scaling>
          <c:orientation val="minMax"/>
        </c:scaling>
        <c:delete val="1"/>
        <c:axPos val="t"/>
        <c:numFmt formatCode="&quot;R$&quot;\ #,##0.00" sourceLinked="1"/>
        <c:majorTickMark val="out"/>
        <c:minorTickMark val="none"/>
        <c:tickLblPos val="none"/>
        <c:crossAx val="29489408"/>
        <c:crosses val="autoZero"/>
        <c:crossBetween val="between"/>
      </c:valAx>
      <c:catAx>
        <c:axId val="294894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948787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3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6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4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4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5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26/04/2018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8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9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1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3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4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5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7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9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1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3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7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7200" b="1" dirty="0">
                <a:solidFill>
                  <a:srgbClr val="005000"/>
                </a:solidFill>
                <a:latin typeface="Agency FB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6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Auxílio Alimentação ativos em 2015, por faculdade.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Auxílio Alimentação ativos em 2015,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5097741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Espaço Reservado para Conteúdo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7565014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39552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089876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no Programa de Auxílio Alimentação ativos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Auxílio Alimentação ativos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9" name="Espaço Reservado para Conteúdo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5528241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Espaço Reservado para Conteúdo 2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81196486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39552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242122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total de alunos com auxílio Permanência em 2015, por mês. 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5254520"/>
              </p:ext>
            </p:extLst>
          </p:nvPr>
        </p:nvGraphicFramePr>
        <p:xfrm>
          <a:off x="1043608" y="2174875"/>
          <a:ext cx="655272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87624" y="614908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676936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com auxílio Permanência ativos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8362249"/>
              </p:ext>
            </p:extLst>
          </p:nvPr>
        </p:nvGraphicFramePr>
        <p:xfrm>
          <a:off x="971600" y="2174875"/>
          <a:ext cx="662473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15616" y="6098284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285402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auxílio Permanência ativos em 2015, por faculdade.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auxílio Permanência ativos em 2015,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2426319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Espaço Reservado para Conteúdo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9873387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39552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394036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no Programa de auxílio Permanência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auxílio Permanência ativos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117558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993618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39552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442988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total de alunos beneficiados no programa de Bolsas Salva-Vidas em 2015, por mês. 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6861937"/>
              </p:ext>
            </p:extLst>
          </p:nvPr>
        </p:nvGraphicFramePr>
        <p:xfrm>
          <a:off x="1043608" y="2174875"/>
          <a:ext cx="655272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594436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total de alunos beneficiados no programa de Bolsas Salva-Vidas em 2015, por mês. 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3879958"/>
              </p:ext>
            </p:extLst>
          </p:nvPr>
        </p:nvGraphicFramePr>
        <p:xfrm>
          <a:off x="1043608" y="2174875"/>
          <a:ext cx="655272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39552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80101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Bolsas Salva-Vidas ativos em 2015, por faculdade.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Bolsas Salva-Vidas em 2015,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324668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3188704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39552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694734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no programa de Bolsas Salva-Vidas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Bolsas Salva-Vidas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689943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11738599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39552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49899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251520" y="1535113"/>
            <a:ext cx="8064896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Estudantes beneficiados ativos nos programas de assistência estudantil em 2015*. 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22966" y="4390220"/>
            <a:ext cx="806489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Fonte: PROAE. Org.: DIPLAN/COPLAN/PROAP.</a:t>
            </a:r>
          </a:p>
          <a:p>
            <a:r>
              <a:rPr lang="pt-BR" sz="900" dirty="0"/>
              <a:t>Notas:  *Considerou-se como critério na consolidação do número de estudantes beneficiados, todos os estudantes ativos (mesmo que suspensos) nos seus respectivos períodos. </a:t>
            </a:r>
          </a:p>
          <a:p>
            <a:r>
              <a:rPr lang="pt-BR" sz="900" dirty="0"/>
              <a:t>**O número de Estudantes Beneficiados no Atendimento Psicológico não está sendo considerado nesta tabela, dado que as informações coletadas no período de 2015 se referem à quantidade de atendimentos psicológicos realizados e não a quantidade de alunos atendidos neste programa. O número de estudantes beneficiados com o Subsídio RU não está sendo considerado nesta tabela, dado que as informações coletadas no período de 2015 se referem a quantidade de refeições servidas e não a quantidade de alunos beneficiados com o subsídio. Foram considerados os alunos do PROGRAMA DE ESTUDANTES-CONVÊNIO DE GRADUAÇÃO (PEC-G) conforme o vínculo do seu curso e também os residentes que ingressaram na universidade por meio dos programas de mobilidade e não possuem vínculo nos cursos da universidade.</a:t>
            </a:r>
          </a:p>
          <a:p>
            <a:r>
              <a:rPr lang="pt-BR" sz="900" dirty="0"/>
              <a:t>***Destaca-se ainda, que algumas bolsas apresentaram o número de beneficiados decrescente a partir do segundo semestre, dentre os principais motivos tem-se a greve deflagrada na Universidade ao final de maio de 2015, e que teve duração até outubro do respectivo ano.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66E59F34-C994-4B3E-A575-160A07CFA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224197"/>
            <a:ext cx="7920000" cy="211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07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no programa de Bolsas Monitoria de Lazer e Esportes ativos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7068610"/>
              </p:ext>
            </p:extLst>
          </p:nvPr>
        </p:nvGraphicFramePr>
        <p:xfrm>
          <a:off x="1043608" y="2174875"/>
          <a:ext cx="6480720" cy="384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87624" y="599210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44123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Bolsas Monitoria de Lazer e Esportes ativos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046688"/>
              </p:ext>
            </p:extLst>
          </p:nvPr>
        </p:nvGraphicFramePr>
        <p:xfrm>
          <a:off x="971600" y="2174875"/>
          <a:ext cx="662473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743141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Bolsas Monitoria de Lazer e Esportes ativos em 2015, por faculdade.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Bolsas Monitoria de Lazer e Esportes em 2015,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026432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90716598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844494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no programa de Bolsas Monitoria de Lazer e Esportes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Bolsas Monitoria de Lazer e Esportes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5866546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2537224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472466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no Programa de Incentivo Participação em Eventos ativos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9529653"/>
              </p:ext>
            </p:extLst>
          </p:nvPr>
        </p:nvGraphicFramePr>
        <p:xfrm>
          <a:off x="1043608" y="2174875"/>
          <a:ext cx="6552728" cy="3918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73333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o Programa de Incentivo Participação em Eventos ativos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405246"/>
              </p:ext>
            </p:extLst>
          </p:nvPr>
        </p:nvGraphicFramePr>
        <p:xfrm>
          <a:off x="1043608" y="2174875"/>
          <a:ext cx="6552728" cy="3918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453459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Incentivo Participação em Eventos ativos em 2015, por faculdade.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 no Programa de Incentivo Participação em Eventos ativos em 2015,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18120273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21154448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39552" y="623684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584773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total de alunos no programa PROMISAES ativos em 2015, por mês. 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7558221"/>
              </p:ext>
            </p:extLst>
          </p:nvPr>
        </p:nvGraphicFramePr>
        <p:xfrm>
          <a:off x="1043608" y="2174875"/>
          <a:ext cx="6552728" cy="377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714979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PROMISAES ativos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1831707"/>
              </p:ext>
            </p:extLst>
          </p:nvPr>
        </p:nvGraphicFramePr>
        <p:xfrm>
          <a:off x="971600" y="2174875"/>
          <a:ext cx="662473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6125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programa PROMISAES ativos em 2015, por faculdade.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 no programa PROMISAES ativos em 2015,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141118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4356729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92972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251520" y="1535113"/>
            <a:ext cx="8064896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 Valor pago aos beneficiados ativos nos programas de assistência estudantil em 2015.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4717" y="4941168"/>
            <a:ext cx="208101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" dirty="0"/>
              <a:t>Fonte: PROAE. Org.: DIPLAN/COPLAN/PROAP.</a:t>
            </a:r>
          </a:p>
        </p:txBody>
      </p:sp>
      <p:graphicFrame>
        <p:nvGraphicFramePr>
          <p:cNvPr id="17" name="Objeto 16">
            <a:extLst>
              <a:ext uri="{FF2B5EF4-FFF2-40B4-BE49-F238E27FC236}">
                <a16:creationId xmlns:a16="http://schemas.microsoft.com/office/drawing/2014/main" id="{7AD08B43-E394-4664-AC25-D2626F379C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152327"/>
              </p:ext>
            </p:extLst>
          </p:nvPr>
        </p:nvGraphicFramePr>
        <p:xfrm>
          <a:off x="119518" y="2276872"/>
          <a:ext cx="8340914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4" imgW="15192334" imgH="3057685" progId="Excel.Sheet.12">
                  <p:embed/>
                </p:oleObj>
              </mc:Choice>
              <mc:Fallback>
                <p:oleObj name="Worksheet" r:id="rId4" imgW="15192334" imgH="30576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518" y="2276872"/>
                        <a:ext cx="8340914" cy="2664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857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no programa PROMISAES ativos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 no programa PROMISAES ativos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765273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702476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690917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total de alunos beneficiados no  programa de Bolsas apoio à Mobilidade Internacional ativos em 2015, por mês. 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15616" y="5990621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0312629"/>
              </p:ext>
            </p:extLst>
          </p:nvPr>
        </p:nvGraphicFramePr>
        <p:xfrm>
          <a:off x="1043608" y="2174875"/>
          <a:ext cx="6552728" cy="377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25890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programa de Bolsas apoio à Mobilidade Internacional ativos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1857138"/>
              </p:ext>
            </p:extLst>
          </p:nvPr>
        </p:nvGraphicFramePr>
        <p:xfrm>
          <a:off x="1043608" y="2174875"/>
          <a:ext cx="6552728" cy="3938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30500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no programa de Bolsas apoio à Mobilidade Internacional ativos em 2015, por faculdade.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no programa de Bolsas apoio à Mobilidade Internacional ativos em 2015, por faculdade.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613215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304093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36052631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59893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total de alunos beneficiados no Programa Língua Estrangeira em 2015, por mês. 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2921235"/>
              </p:ext>
            </p:extLst>
          </p:nvPr>
        </p:nvGraphicFramePr>
        <p:xfrm>
          <a:off x="1043608" y="2174875"/>
          <a:ext cx="6552728" cy="377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2349216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Tw Cen MT" pitchFamily="34" charset="0"/>
              </a:rPr>
              <a:t>Número de alunos beneficiados no programa de apoio pedagógico de Língua Estrangeira  (Inglês e Espanhol) ativos em dez/15, por Faculdade.</a:t>
            </a:r>
            <a:endParaRPr lang="en-US" sz="12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 no Programa Língua Estrangeira (inglês e Espanhol)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42551994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1093073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4790096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Tw Cen MT" pitchFamily="34" charset="0"/>
              </a:rPr>
              <a:t>Número de alunos beneficiados no programa de apoio pedagógico de Língua Estrangeira  (Inglês e Espanhol) ativos em dez/15, por Faculdade.</a:t>
            </a:r>
            <a:endParaRPr lang="en-US" sz="12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 no Programa Língua Estrangeira (inglês e Espanhol)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1535012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62240433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542922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 no programa no Programa Língua Estrangeira (inglês)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Língua Estrangeira (Espanhol)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289141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604500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3918256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total de alunos no programa Moradia Estudantil ativos em 2015, por mês. 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71600" y="5809096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9362407"/>
              </p:ext>
            </p:extLst>
          </p:nvPr>
        </p:nvGraphicFramePr>
        <p:xfrm>
          <a:off x="1043608" y="2174875"/>
          <a:ext cx="6552728" cy="3702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89379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no programa Moradia Estudantil ativos em dez/15, por Faculdade.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no programa Moradia Estudantil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11560" y="6113732"/>
            <a:ext cx="7848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  <a:p>
            <a:r>
              <a:rPr lang="pt-BR" sz="1000" dirty="0"/>
              <a:t>Notas: As informações apresentadas nos gráficos acima, computa apenas o número de  alunos com vínculo efetivo na graduação. Os alunos da mobilidade internacional  não estão sendo considerados.</a:t>
            </a:r>
            <a:endParaRPr lang="en-US" sz="1000" b="1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5304852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1608753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58994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total de alunos beneficiados no Programa de auxílio Moradia Estudantil ativos em 2015, por mês. 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0181419"/>
              </p:ext>
            </p:extLst>
          </p:nvPr>
        </p:nvGraphicFramePr>
        <p:xfrm>
          <a:off x="1043608" y="2174875"/>
          <a:ext cx="655272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199621" y="6093296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3663547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atendimentos* realizados no programa apoio psicológico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061424"/>
              </p:ext>
            </p:extLst>
          </p:nvPr>
        </p:nvGraphicFramePr>
        <p:xfrm>
          <a:off x="1043608" y="2174875"/>
          <a:ext cx="6552728" cy="3702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971600" y="6014309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  <a:p>
            <a:r>
              <a:rPr lang="pt-BR" sz="1000" dirty="0"/>
              <a:t>Notas:* Foi computado o número de atendimentos psicológicos realizados durante o exercício de 2015, e não o número de estudantes beneficiados.</a:t>
            </a:r>
          </a:p>
          <a:p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40398786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atendimentos* realizados no programa apoio psicológico em 2015, por faculdade.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atendimentos* realizados no programa apoio psicológico em 2015,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765295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4921893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539552" y="6064771"/>
            <a:ext cx="7848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  <a:p>
            <a:r>
              <a:rPr lang="pt-BR" sz="1000" dirty="0"/>
              <a:t>Notas:* Foi computado o número de atendimentos psicológicos realizados durante o exercício de 2015, e não o número de estudantes beneficiados.</a:t>
            </a:r>
          </a:p>
          <a:p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6876832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total de crianças atendidas no CEI ativas em 2015, por mês. 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0908822"/>
              </p:ext>
            </p:extLst>
          </p:nvPr>
        </p:nvGraphicFramePr>
        <p:xfrm>
          <a:off x="1043608" y="2174874"/>
          <a:ext cx="6552728" cy="3990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42240587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crianças beneficiadas no Programa Centro de Educação Infantil de acordo com o vinculo da mãe.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crianças beneficiadas no Programa Centro de Educação Infantil de acordo com o vinculo do pai.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6" name="Espaço Reservado para Conteúdo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136754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Espaço Reservado para Conteúdo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5626242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39552" y="622986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4616105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 Crianças ativas beneficiadas no Programa CEI em dez/15, por modalidade.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 de crianças ativas no Programa CEI em dez/15, por período.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9429864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Espaço Reservado para Conteúdo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56114133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11560" y="612368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4374651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total de alunos no programa de Bolsas de Auxílio Financeiro Emergencial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0923082"/>
              </p:ext>
            </p:extLst>
          </p:nvPr>
        </p:nvGraphicFramePr>
        <p:xfrm>
          <a:off x="1043608" y="2174875"/>
          <a:ext cx="6552728" cy="3918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9360972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Bolsas de Auxílio Financeiro Emergencial ativos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3834195"/>
              </p:ext>
            </p:extLst>
          </p:nvPr>
        </p:nvGraphicFramePr>
        <p:xfrm>
          <a:off x="1043608" y="2174875"/>
          <a:ext cx="6552728" cy="377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5667974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Bolsas de Auxílio Financeiro Emergencial ativos em 2015, por faculdade.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Bolsas de Auxílio Financeiro Emergencial em 2015,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5103289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20431869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11560" y="6119794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42191450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no programa de Bolsas de Auxílio Financeiro Emergencial ativos em dez/15, por faculdade.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Bolsas de Auxílio Financeiro Emergencial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873636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4910071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0375751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 total de refeições servidas no RU em 2015, por categoria.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Quant. de refeições servidas no RU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794633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053451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71421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auxílio Moradia Estudantil ativos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900951"/>
              </p:ext>
            </p:extLst>
          </p:nvPr>
        </p:nvGraphicFramePr>
        <p:xfrm>
          <a:off x="1043608" y="2174875"/>
          <a:ext cx="655272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99621" y="6093296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037894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 total de refeições servidas no RU em 2015 com subsídio parcial, por categoria.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 de refeições servidas no RU em 2015 com subsídio parcial,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1890464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3690918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3962800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 total de refeições servidas no RU em 2015 com subsídio integral, por categoria.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Quant. de refeições servidas no RU em 2015 com subsídio integral,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236246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7378587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972960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pelo Programa Auxílio Moradia Estudantil ativos em 2015, por faculdade.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pelo Programa Auxílio Moradia Estudantil ativos em 2015,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731919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97666023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39552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350400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no Programa de auxílio Moradia Estudantil ativos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pelo Programa Auxílio Moradia Estudantil ativos em dez/15, por curso.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33404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709095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39552" y="6113732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50983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Número de alunos beneficiados no Programa de auxílio Alimentação ativos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4291619"/>
              </p:ext>
            </p:extLst>
          </p:nvPr>
        </p:nvGraphicFramePr>
        <p:xfrm>
          <a:off x="1043608" y="2174875"/>
          <a:ext cx="655272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43608" y="6118190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80451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PROAE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655272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Valor total pago aos alunos beneficiados no Programa de auxílio Alimentação ativos em 2015, por mês.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8034513"/>
              </p:ext>
            </p:extLst>
          </p:nvPr>
        </p:nvGraphicFramePr>
        <p:xfrm>
          <a:off x="1043608" y="2174875"/>
          <a:ext cx="655272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43608" y="6115218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PROAE.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681219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8855</TotalTime>
  <Words>2451</Words>
  <Application>Microsoft Office PowerPoint</Application>
  <PresentationFormat>Apresentação na tela (4:3)</PresentationFormat>
  <Paragraphs>233</Paragraphs>
  <Slides>51</Slides>
  <Notes>50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8" baseType="lpstr">
      <vt:lpstr>Agency FB</vt:lpstr>
      <vt:lpstr>Arial</vt:lpstr>
      <vt:lpstr>Calibri</vt:lpstr>
      <vt:lpstr>Cambria</vt:lpstr>
      <vt:lpstr>Tw Cen MT</vt:lpstr>
      <vt:lpstr>Adjacência</vt:lpstr>
      <vt:lpstr>Planilha do Microsoft Excel</vt:lpstr>
      <vt:lpstr>Indicadores da    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  <vt:lpstr>Indicadores da UFGD PROAE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Ramos Langa</dc:creator>
  <cp:lastModifiedBy>Fernanda Ramos Langa</cp:lastModifiedBy>
  <cp:revision>832</cp:revision>
  <cp:lastPrinted>2013-09-26T11:36:08Z</cp:lastPrinted>
  <dcterms:created xsi:type="dcterms:W3CDTF">2013-09-24T13:35:27Z</dcterms:created>
  <dcterms:modified xsi:type="dcterms:W3CDTF">2018-04-26T19:09:37Z</dcterms:modified>
</cp:coreProperties>
</file>